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Layouts/slideLayout5.xml" ContentType="application/vnd.openxmlformats-officedocument.presentationml.slideLayout+xml"/>
  <Override PartName="/ppt/notesSlides/notesSlide12.xml" ContentType="application/vnd.openxmlformats-officedocument.presentationml.notesSlide+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ppt/charts/chart1.xml" ContentType="application/vnd.openxmlformats-officedocument.drawingml.chart+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Default Extension="xlsx" ContentType="application/vnd.openxmlformats-officedocument.spreadsheetml.sheet"/>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60" r:id="rId1"/>
  </p:sldMasterIdLst>
  <p:notesMasterIdLst>
    <p:notesMasterId r:id="rId35"/>
  </p:notesMasterIdLst>
  <p:sldIdLst>
    <p:sldId id="256" r:id="rId2"/>
    <p:sldId id="261" r:id="rId3"/>
    <p:sldId id="260" r:id="rId4"/>
    <p:sldId id="269" r:id="rId5"/>
    <p:sldId id="259" r:id="rId6"/>
    <p:sldId id="270" r:id="rId7"/>
    <p:sldId id="281" r:id="rId8"/>
    <p:sldId id="278" r:id="rId9"/>
    <p:sldId id="268" r:id="rId10"/>
    <p:sldId id="274" r:id="rId11"/>
    <p:sldId id="279" r:id="rId12"/>
    <p:sldId id="280" r:id="rId13"/>
    <p:sldId id="283" r:id="rId14"/>
    <p:sldId id="284" r:id="rId15"/>
    <p:sldId id="285" r:id="rId16"/>
    <p:sldId id="287" r:id="rId17"/>
    <p:sldId id="288" r:id="rId18"/>
    <p:sldId id="289" r:id="rId19"/>
    <p:sldId id="290" r:id="rId20"/>
    <p:sldId id="291" r:id="rId21"/>
    <p:sldId id="298" r:id="rId22"/>
    <p:sldId id="292" r:id="rId23"/>
    <p:sldId id="293" r:id="rId24"/>
    <p:sldId id="294" r:id="rId25"/>
    <p:sldId id="295" r:id="rId26"/>
    <p:sldId id="296" r:id="rId27"/>
    <p:sldId id="297" r:id="rId28"/>
    <p:sldId id="299" r:id="rId29"/>
    <p:sldId id="282" r:id="rId30"/>
    <p:sldId id="300" r:id="rId31"/>
    <p:sldId id="301" r:id="rId32"/>
    <p:sldId id="302" r:id="rId33"/>
    <p:sldId id="286"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p:cViewPr varScale="1">
        <p:scale>
          <a:sx n="98" d="100"/>
          <a:sy n="98" d="100"/>
        </p:scale>
        <p:origin x="-640" y="-11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2"/>
  <c:chart>
    <c:autoTitleDeleted val="1"/>
    <c:view3D>
      <c:rAngAx val="1"/>
    </c:view3D>
    <c:plotArea>
      <c:layout/>
      <c:bar3DChart>
        <c:barDir val="col"/>
        <c:grouping val="clustered"/>
        <c:ser>
          <c:idx val="0"/>
          <c:order val="0"/>
          <c:tx>
            <c:strRef>
              <c:f>Sheet1!$B$1</c:f>
              <c:strCache>
                <c:ptCount val="1"/>
                <c:pt idx="0">
                  <c:v>Column1</c:v>
                </c:pt>
              </c:strCache>
            </c:strRef>
          </c:tx>
          <c:dPt>
            <c:idx val="0"/>
            <c:spPr>
              <a:solidFill>
                <a:srgbClr val="C00000"/>
              </a:solidFill>
            </c:spPr>
          </c:dPt>
          <c:dPt>
            <c:idx val="1"/>
            <c:spPr>
              <a:solidFill>
                <a:srgbClr val="3399FF"/>
              </a:solidFill>
            </c:spPr>
          </c:dPt>
          <c:dPt>
            <c:idx val="2"/>
            <c:spPr>
              <a:solidFill>
                <a:srgbClr val="00FF00"/>
              </a:solidFill>
            </c:spPr>
          </c:dPt>
          <c:dPt>
            <c:idx val="3"/>
            <c:spPr>
              <a:solidFill>
                <a:srgbClr val="FFFF00"/>
              </a:solidFill>
            </c:spPr>
          </c:dPt>
          <c:dPt>
            <c:idx val="4"/>
            <c:spPr>
              <a:solidFill>
                <a:srgbClr val="FF00FF"/>
              </a:solidFill>
            </c:spPr>
          </c:dPt>
          <c:dPt>
            <c:idx val="5"/>
            <c:spPr>
              <a:solidFill>
                <a:schemeClr val="accent6">
                  <a:lumMod val="75000"/>
                </a:schemeClr>
              </a:solidFill>
            </c:spPr>
          </c:dPt>
          <c:cat>
            <c:numRef>
              <c:f>Sheet1!$A$2:$A$7</c:f>
              <c:numCache>
                <c:formatCode>General</c:formatCode>
                <c:ptCount val="6"/>
              </c:numCache>
            </c:numRef>
          </c:cat>
          <c:val>
            <c:numRef>
              <c:f>Sheet1!$B$2:$B$7</c:f>
              <c:numCache>
                <c:formatCode>General</c:formatCode>
                <c:ptCount val="6"/>
                <c:pt idx="0">
                  <c:v>13.0</c:v>
                </c:pt>
                <c:pt idx="1">
                  <c:v>11.0</c:v>
                </c:pt>
                <c:pt idx="2">
                  <c:v>13.0</c:v>
                </c:pt>
                <c:pt idx="3">
                  <c:v>4.0</c:v>
                </c:pt>
                <c:pt idx="4">
                  <c:v>6.0</c:v>
                </c:pt>
                <c:pt idx="5">
                  <c:v>3.0</c:v>
                </c:pt>
              </c:numCache>
            </c:numRef>
          </c:val>
        </c:ser>
        <c:dLbls/>
        <c:gapWidth val="14"/>
        <c:gapDepth val="2"/>
        <c:shape val="box"/>
        <c:axId val="645273096"/>
        <c:axId val="645276280"/>
        <c:axId val="0"/>
      </c:bar3DChart>
      <c:catAx>
        <c:axId val="645273096"/>
        <c:scaling>
          <c:orientation val="minMax"/>
        </c:scaling>
        <c:axPos val="b"/>
        <c:numFmt formatCode="General" sourceLinked="1"/>
        <c:tickLblPos val="nextTo"/>
        <c:crossAx val="645276280"/>
        <c:crosses val="autoZero"/>
        <c:auto val="1"/>
        <c:lblAlgn val="ctr"/>
        <c:lblOffset val="100"/>
      </c:catAx>
      <c:valAx>
        <c:axId val="645276280"/>
        <c:scaling>
          <c:orientation val="minMax"/>
        </c:scaling>
        <c:delete val="1"/>
        <c:axPos val="l"/>
        <c:numFmt formatCode="General" sourceLinked="1"/>
        <c:tickLblPos val="none"/>
        <c:crossAx val="645273096"/>
        <c:crosses val="autoZero"/>
        <c:crossBetween val="between"/>
      </c:valAx>
    </c:plotArea>
    <c:plotVisOnly val="1"/>
    <c:dispBlanksAs val="gap"/>
  </c:chart>
  <c:txPr>
    <a:bodyPr/>
    <a:lstStyle/>
    <a:p>
      <a:pPr>
        <a:defRPr sz="1800"/>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634250-E7F6-4312-B39A-E3E45EC604DB}" type="datetimeFigureOut">
              <a:rPr lang="en-US" smtClean="0"/>
              <a:pPr/>
              <a:t>3/3/11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CB8BE9-3532-4890-A144-FF893B205A72}"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11706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42C126-B5A7-4172-8095-0E40C75625FB}" type="slidenum">
              <a:rPr lang="en-US" smtClean="0"/>
              <a:pPr/>
              <a:t>5</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F5651CB4-4A5D-410C-B4CB-936104EFFD84}" type="slidenum">
              <a:rPr lang="en-US"/>
              <a:pPr fontAlgn="base">
                <a:spcBef>
                  <a:spcPct val="0"/>
                </a:spcBef>
                <a:spcAft>
                  <a:spcPct val="0"/>
                </a:spcAft>
              </a:pPr>
              <a:t>26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767A1FA6-08C7-4F10-BE96-13D0636249A8}" type="slidenum">
              <a:rPr lang="en-US"/>
              <a:pPr fontAlgn="base">
                <a:spcBef>
                  <a:spcPct val="0"/>
                </a:spcBef>
                <a:spcAft>
                  <a:spcPct val="0"/>
                </a:spcAft>
              </a:pPr>
              <a:t>27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C107B19-B780-42E3-B813-2D5568574AA9}" type="slidenum">
              <a:rPr lang="en-US" smtClean="0"/>
              <a:pPr/>
              <a:t>33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42C126-B5A7-4172-8095-0E40C75625FB}" type="slidenum">
              <a:rPr lang="en-US" smtClean="0"/>
              <a:pPr/>
              <a:t>6</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2D1A248-4843-4BAF-B3E2-86BB2B55B693}" type="slidenum">
              <a:rPr lang="en-US" smtClean="0"/>
              <a:pPr/>
              <a:t>15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7C067D-C45F-4AEB-A078-E9497E4583C0}" type="slidenum">
              <a:rPr lang="en-US" smtClean="0"/>
              <a:pPr/>
              <a:t>16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C107B19-B780-42E3-B813-2D5568574AA9}" type="slidenum">
              <a:rPr lang="en-US" smtClean="0"/>
              <a:pPr/>
              <a:t>20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04DBFFF-B948-45C0-9CC6-3590F314DA59}" type="slidenum">
              <a:rPr lang="en-US"/>
              <a:pPr fontAlgn="base">
                <a:spcBef>
                  <a:spcPct val="0"/>
                </a:spcBef>
                <a:spcAft>
                  <a:spcPct val="0"/>
                </a:spcAft>
              </a:pPr>
              <a:t>22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FBDBF0D9-EC5F-43C2-AE2C-B4106B8E3A0A}" type="slidenum">
              <a:rPr lang="en-US"/>
              <a:pPr fontAlgn="base">
                <a:spcBef>
                  <a:spcPct val="0"/>
                </a:spcBef>
                <a:spcAft>
                  <a:spcPct val="0"/>
                </a:spcAft>
              </a:pPr>
              <a:t>23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B8711786-C5B9-497C-91C7-84C7EA4001A9}" type="slidenum">
              <a:rPr lang="en-US"/>
              <a:pPr fontAlgn="base">
                <a:spcBef>
                  <a:spcPct val="0"/>
                </a:spcBef>
                <a:spcAft>
                  <a:spcPct val="0"/>
                </a:spcAft>
              </a:pPr>
              <a:t>24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F8EEAB5-91C7-48BE-9952-3DCED11BC6D1}" type="slidenum">
              <a:rPr lang="en-US"/>
              <a:pPr fontAlgn="base">
                <a:spcBef>
                  <a:spcPct val="0"/>
                </a:spcBef>
                <a:spcAft>
                  <a:spcPct val="0"/>
                </a:spcAft>
              </a:pPr>
              <a:t>25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AA8F53A3-7419-490A-A971-0D1048386E43}" type="datetimeFigureOut">
              <a:rPr lang="en-US" smtClean="0"/>
              <a:pPr/>
              <a:t>3/3/11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E6DC6A3B-6A99-45A8-87E9-207A69F98B48}"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A8F53A3-7419-490A-A971-0D1048386E43}" type="datetimeFigureOut">
              <a:rPr lang="en-US" smtClean="0"/>
              <a:pPr/>
              <a:t>3/3/11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DC6A3B-6A99-45A8-87E9-207A69F98B4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A8F53A3-7419-490A-A971-0D1048386E43}" type="datetimeFigureOut">
              <a:rPr lang="en-US" smtClean="0"/>
              <a:pPr/>
              <a:t>3/3/11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DC6A3B-6A99-45A8-87E9-207A69F98B4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A8F53A3-7419-490A-A971-0D1048386E43}" type="datetimeFigureOut">
              <a:rPr lang="en-US" smtClean="0"/>
              <a:pPr/>
              <a:t>3/3/11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DC6A3B-6A99-45A8-87E9-207A69F98B4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A8F53A3-7419-490A-A971-0D1048386E43}" type="datetimeFigureOut">
              <a:rPr lang="en-US" smtClean="0"/>
              <a:pPr/>
              <a:t>3/3/11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E6DC6A3B-6A99-45A8-87E9-207A69F98B4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A8F53A3-7419-490A-A971-0D1048386E43}" type="datetimeFigureOut">
              <a:rPr lang="en-US" smtClean="0"/>
              <a:pPr/>
              <a:t>3/3/11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DC6A3B-6A99-45A8-87E9-207A69F98B4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A8F53A3-7419-490A-A971-0D1048386E43}" type="datetimeFigureOut">
              <a:rPr lang="en-US" smtClean="0"/>
              <a:pPr/>
              <a:t>3/3/11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DC6A3B-6A99-45A8-87E9-207A69F98B4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A8F53A3-7419-490A-A971-0D1048386E43}" type="datetimeFigureOut">
              <a:rPr lang="en-US" smtClean="0"/>
              <a:pPr/>
              <a:t>3/3/11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DC6A3B-6A99-45A8-87E9-207A69F98B4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8F53A3-7419-490A-A971-0D1048386E43}" type="datetimeFigureOut">
              <a:rPr lang="en-US" smtClean="0"/>
              <a:pPr/>
              <a:t>3/3/11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DC6A3B-6A99-45A8-87E9-207A69F98B4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A8F53A3-7419-490A-A971-0D1048386E43}" type="datetimeFigureOut">
              <a:rPr lang="en-US" smtClean="0"/>
              <a:pPr/>
              <a:t>3/3/11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DC6A3B-6A99-45A8-87E9-207A69F98B4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A8F53A3-7419-490A-A971-0D1048386E43}" type="datetimeFigureOut">
              <a:rPr lang="en-US" smtClean="0"/>
              <a:pPr/>
              <a:t>3/3/11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DC6A3B-6A99-45A8-87E9-207A69F98B4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AA8F53A3-7419-490A-A971-0D1048386E43}" type="datetimeFigureOut">
              <a:rPr lang="en-US" smtClean="0"/>
              <a:pPr/>
              <a:t>3/3/11</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E6DC6A3B-6A99-45A8-87E9-207A69F98B48}"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chart" Target="../charts/char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57200"/>
            <a:ext cx="8229600" cy="2743200"/>
          </a:xfrm>
        </p:spPr>
        <p:txBody>
          <a:bodyPr>
            <a:normAutofit fontScale="90000"/>
          </a:bodyPr>
          <a:lstStyle/>
          <a:p>
            <a:r>
              <a:rPr lang="en-US" dirty="0" smtClean="0"/>
              <a:t>Current Developments </a:t>
            </a:r>
            <a:br>
              <a:rPr lang="en-US" dirty="0" smtClean="0"/>
            </a:br>
            <a:r>
              <a:rPr lang="en-US" dirty="0" smtClean="0"/>
              <a:t>in International Religious Freedom</a:t>
            </a:r>
            <a:endParaRPr lang="en-US" dirty="0"/>
          </a:p>
        </p:txBody>
      </p:sp>
      <p:sp>
        <p:nvSpPr>
          <p:cNvPr id="3" name="Subtitle 2"/>
          <p:cNvSpPr>
            <a:spLocks noGrp="1"/>
          </p:cNvSpPr>
          <p:nvPr>
            <p:ph type="subTitle" idx="1"/>
          </p:nvPr>
        </p:nvSpPr>
        <p:spPr>
          <a:xfrm>
            <a:off x="457200" y="4114800"/>
            <a:ext cx="8153400" cy="2383302"/>
          </a:xfrm>
        </p:spPr>
        <p:txBody>
          <a:bodyPr>
            <a:normAutofit/>
          </a:bodyPr>
          <a:lstStyle/>
          <a:p>
            <a:r>
              <a:rPr lang="en-US" dirty="0" smtClean="0"/>
              <a:t>Prof. W. Cole Durham, Jr.</a:t>
            </a:r>
          </a:p>
          <a:p>
            <a:r>
              <a:rPr lang="en-US" dirty="0" smtClean="0"/>
              <a:t>International Center for Law and Religion Studies</a:t>
            </a:r>
          </a:p>
          <a:p>
            <a:r>
              <a:rPr lang="en-US" dirty="0" smtClean="0"/>
              <a:t>Brigham Young University</a:t>
            </a:r>
          </a:p>
          <a:p>
            <a:r>
              <a:rPr lang="en-US" dirty="0" smtClean="0"/>
              <a:t>USA</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81709763"/>
      </p:ext>
    </p:extLst>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001962"/>
          </a:xfrm>
        </p:spPr>
        <p:txBody>
          <a:bodyPr>
            <a:normAutofit/>
          </a:bodyPr>
          <a:lstStyle/>
          <a:p>
            <a:r>
              <a:rPr lang="en-US" dirty="0" smtClean="0"/>
              <a:t>Government Restrictions on Religion are the Strongest Causal Factor Explaining Religious Violence in Society</a:t>
            </a:r>
            <a:endParaRPr lang="en-US" dirty="0"/>
          </a:p>
        </p:txBody>
      </p:sp>
      <p:sp>
        <p:nvSpPr>
          <p:cNvPr id="3" name="Content Placeholder 2"/>
          <p:cNvSpPr>
            <a:spLocks noGrp="1"/>
          </p:cNvSpPr>
          <p:nvPr>
            <p:ph idx="1"/>
          </p:nvPr>
        </p:nvSpPr>
        <p:spPr>
          <a:xfrm>
            <a:off x="457200" y="3589866"/>
            <a:ext cx="8229600" cy="2719493"/>
          </a:xfrm>
        </p:spPr>
        <p:txBody>
          <a:bodyPr>
            <a:normAutofit fontScale="92500" lnSpcReduction="20000"/>
          </a:bodyPr>
          <a:lstStyle/>
          <a:p>
            <a:r>
              <a:rPr lang="en-US" dirty="0" smtClean="0"/>
              <a:t>It is not the “clash of civilizations” that causes religious violence</a:t>
            </a:r>
          </a:p>
          <a:p>
            <a:r>
              <a:rPr lang="en-US" dirty="0" smtClean="0"/>
              <a:t>Rather, governmental regulation and governmental reinforcement of social hostilities create tensions</a:t>
            </a:r>
          </a:p>
          <a:p>
            <a:r>
              <a:rPr lang="en-US" dirty="0" smtClean="0"/>
              <a:t>Source:  Grim and Finke:  The Price of Freedom Denied</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062429"/>
      </p:ext>
    </p:extLst>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4900"/>
            <a:ext cx="8229600" cy="1143000"/>
          </a:xfrm>
        </p:spPr>
        <p:txBody>
          <a:bodyPr/>
          <a:lstStyle/>
          <a:p>
            <a:r>
              <a:rPr lang="en-US" dirty="0" smtClean="0"/>
              <a:t>Grim-Finke Violence Cycle</a:t>
            </a:r>
            <a:endParaRPr lang="en-US" dirty="0"/>
          </a:p>
        </p:txBody>
      </p:sp>
      <p:pic>
        <p:nvPicPr>
          <p:cNvPr id="1026" name="Picture 2" descr="C:\Users\beyrichj\Desktop\Scan002.JPG"/>
          <p:cNvPicPr>
            <a:picLocks noChangeAspect="1" noChangeArrowheads="1"/>
          </p:cNvPicPr>
          <p:nvPr/>
        </p:nvPicPr>
        <p:blipFill rotWithShape="1">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49123" t="8593" r="7610" b="36921"/>
          <a:stretch/>
        </p:blipFill>
        <p:spPr bwMode="auto">
          <a:xfrm>
            <a:off x="2133600" y="1267918"/>
            <a:ext cx="5334000" cy="521741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89595387"/>
      </p:ext>
    </p:extLst>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0" name="Picture 2" descr="C:\Users\beyrichj\Desktop\Scan001.JPG"/>
          <p:cNvPicPr>
            <a:picLocks noChangeAspect="1" noChangeArrowheads="1"/>
          </p:cNvPicPr>
          <p:nvPr/>
        </p:nvPicPr>
        <p:blipFill rotWithShape="1">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26004" t="8751" r="32628" b="57005"/>
          <a:stretch/>
        </p:blipFill>
        <p:spPr bwMode="auto">
          <a:xfrm>
            <a:off x="381000" y="540327"/>
            <a:ext cx="8277322" cy="5321134"/>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61509513"/>
      </p:ext>
    </p:extLst>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Issues</a:t>
            </a:r>
            <a:endParaRPr lang="en-US" dirty="0"/>
          </a:p>
        </p:txBody>
      </p:sp>
      <p:sp>
        <p:nvSpPr>
          <p:cNvPr id="3" name="Content Placeholder 2"/>
          <p:cNvSpPr>
            <a:spLocks noGrp="1"/>
          </p:cNvSpPr>
          <p:nvPr>
            <p:ph idx="1"/>
          </p:nvPr>
        </p:nvSpPr>
        <p:spPr/>
        <p:txBody>
          <a:bodyPr/>
          <a:lstStyle/>
          <a:p>
            <a:r>
              <a:rPr lang="en-US" dirty="0" smtClean="0"/>
              <a:t>Conscientious Objection </a:t>
            </a:r>
          </a:p>
          <a:p>
            <a:r>
              <a:rPr lang="en-US" dirty="0" smtClean="0"/>
              <a:t>Religious Autonomy</a:t>
            </a:r>
          </a:p>
          <a:p>
            <a:r>
              <a:rPr lang="en-US" dirty="0" smtClean="0"/>
              <a:t>Defamation of Religion</a:t>
            </a:r>
          </a:p>
          <a:p>
            <a:r>
              <a:rPr lang="en-US" dirty="0"/>
              <a:t>Religion and the Public </a:t>
            </a:r>
            <a:r>
              <a:rPr lang="en-US" dirty="0" smtClean="0"/>
              <a:t>Square</a:t>
            </a:r>
          </a:p>
          <a:p>
            <a:r>
              <a:rPr lang="en-US" dirty="0" smtClean="0"/>
              <a:t>Registration</a:t>
            </a:r>
          </a:p>
          <a:p>
            <a:r>
              <a:rPr lang="en-US" dirty="0" smtClean="0"/>
              <a:t>Land Use</a:t>
            </a:r>
          </a:p>
          <a:p>
            <a:r>
              <a:rPr lang="en-US" dirty="0" smtClean="0"/>
              <a:t>Right to Travel</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24470575"/>
      </p:ext>
    </p:extLst>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smtClean="0"/>
              <a:t>Right to Conscientious Objection</a:t>
            </a:r>
            <a:endParaRPr lang="en-US" dirty="0"/>
          </a:p>
        </p:txBody>
      </p:sp>
      <p:sp>
        <p:nvSpPr>
          <p:cNvPr id="3" name="Content Placeholder 2"/>
          <p:cNvSpPr>
            <a:spLocks noGrp="1"/>
          </p:cNvSpPr>
          <p:nvPr>
            <p:ph idx="1"/>
          </p:nvPr>
        </p:nvSpPr>
        <p:spPr/>
        <p:txBody>
          <a:bodyPr/>
          <a:lstStyle/>
          <a:p>
            <a:r>
              <a:rPr lang="en-US" dirty="0" smtClean="0"/>
              <a:t>Broader than military</a:t>
            </a:r>
          </a:p>
          <a:p>
            <a:r>
              <a:rPr lang="en-US" dirty="0" smtClean="0"/>
              <a:t>Employment Division vs. Smith:  do free exercise rights create exemptions from normal laws?</a:t>
            </a:r>
          </a:p>
          <a:p>
            <a:pPr marL="137160" indent="0">
              <a:buNone/>
            </a:pP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6232190"/>
      </p:ext>
    </p:extLst>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Two Views of the Place of Conscientious Activity  in Legal Orders</a:t>
            </a:r>
            <a:endParaRPr lang="en-US" sz="3200" dirty="0"/>
          </a:p>
        </p:txBody>
      </p:sp>
      <p:sp>
        <p:nvSpPr>
          <p:cNvPr id="3" name="Content Placeholder 2"/>
          <p:cNvSpPr>
            <a:spLocks noGrp="1"/>
          </p:cNvSpPr>
          <p:nvPr>
            <p:ph idx="1"/>
          </p:nvPr>
        </p:nvSpPr>
        <p:spPr/>
        <p:txBody>
          <a:bodyPr>
            <a:normAutofit fontScale="92500" lnSpcReduction="10000"/>
          </a:bodyPr>
          <a:lstStyle/>
          <a:p>
            <a:r>
              <a:rPr lang="en-US" dirty="0" smtClean="0">
                <a:solidFill>
                  <a:srgbClr val="FFFF00"/>
                </a:solidFill>
              </a:rPr>
              <a:t>Legalist view:</a:t>
            </a:r>
            <a:r>
              <a:rPr lang="en-US" dirty="0" smtClean="0"/>
              <a:t>  the legal system can ultimately be reduced to legislation</a:t>
            </a:r>
          </a:p>
          <a:p>
            <a:pPr lvl="1"/>
            <a:r>
              <a:rPr lang="en-US" dirty="0" smtClean="0"/>
              <a:t>Legislation is all the law and all law is legislation</a:t>
            </a:r>
          </a:p>
          <a:p>
            <a:pPr lvl="1"/>
            <a:r>
              <a:rPr lang="en-US" dirty="0" smtClean="0"/>
              <a:t>Granting exceptions for conscientious objection would “pulverize” the law and lead to anarchy.</a:t>
            </a:r>
          </a:p>
          <a:p>
            <a:r>
              <a:rPr lang="en-US" dirty="0" smtClean="0">
                <a:solidFill>
                  <a:srgbClr val="FFFF00"/>
                </a:solidFill>
              </a:rPr>
              <a:t>Integrationist view</a:t>
            </a:r>
            <a:r>
              <a:rPr lang="en-US" dirty="0" smtClean="0"/>
              <a:t>:  the legal system includes legislation as adjusted to take constitutional norms into account</a:t>
            </a:r>
          </a:p>
          <a:p>
            <a:pPr lvl="1"/>
            <a:r>
              <a:rPr lang="en-US" dirty="0" smtClean="0"/>
              <a:t>Conscientious objection is not a tolerated exception to a general rule</a:t>
            </a:r>
          </a:p>
          <a:p>
            <a:pPr lvl="1"/>
            <a:r>
              <a:rPr lang="en-US" dirty="0" smtClean="0"/>
              <a:t>It is an integral part of the rule structure itself.</a:t>
            </a:r>
          </a:p>
          <a:p>
            <a:pPr lvl="1"/>
            <a:r>
              <a:rPr lang="en-US" dirty="0" smtClean="0"/>
              <a:t>Conscientious conflicts do not pose a confrontation of private and public, but resolution of two public interests.</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22608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0" y="-152400"/>
          <a:ext cx="9144000" cy="6477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447800" y="0"/>
            <a:ext cx="6705600" cy="353943"/>
          </a:xfrm>
          <a:prstGeom prst="rect">
            <a:avLst/>
          </a:prstGeom>
          <a:noFill/>
        </p:spPr>
        <p:txBody>
          <a:bodyPr wrap="square" rtlCol="0">
            <a:spAutoFit/>
          </a:bodyPr>
          <a:lstStyle/>
          <a:p>
            <a:pPr algn="ctr"/>
            <a:r>
              <a:rPr lang="en-US" sz="1700" b="1" dirty="0" smtClean="0"/>
              <a:t>RELIGIOUS FREEDOM PROTECTION STANDARDS IN THE UNITED STATES </a:t>
            </a:r>
            <a:endParaRPr lang="en-US" sz="1700" b="1" dirty="0"/>
          </a:p>
        </p:txBody>
      </p:sp>
      <p:graphicFrame>
        <p:nvGraphicFramePr>
          <p:cNvPr id="6" name="Table 5"/>
          <p:cNvGraphicFramePr>
            <a:graphicFrameLocks noGrp="1"/>
          </p:cNvGraphicFramePr>
          <p:nvPr/>
        </p:nvGraphicFramePr>
        <p:xfrm>
          <a:off x="304800" y="0"/>
          <a:ext cx="8153398" cy="5638800"/>
        </p:xfrm>
        <a:graphic>
          <a:graphicData uri="http://schemas.openxmlformats.org/drawingml/2006/table">
            <a:tbl>
              <a:tblPr>
                <a:effectLst>
                  <a:innerShdw blurRad="25400" dist="368300">
                    <a:schemeClr val="bg1"/>
                  </a:innerShdw>
                </a:effectLst>
                <a:tableStyleId>{8A107856-5554-42FB-B03E-39F5DBC370BA}</a:tableStyleId>
              </a:tblPr>
              <a:tblGrid>
                <a:gridCol w="1219201"/>
                <a:gridCol w="152400"/>
                <a:gridCol w="1219200"/>
                <a:gridCol w="152400"/>
                <a:gridCol w="1219200"/>
                <a:gridCol w="152400"/>
                <a:gridCol w="1219200"/>
                <a:gridCol w="152400"/>
                <a:gridCol w="1219200"/>
                <a:gridCol w="152400"/>
                <a:gridCol w="1295397"/>
              </a:tblGrid>
              <a:tr h="381000">
                <a:tc>
                  <a:txBody>
                    <a:bodyPr/>
                    <a:lstStyle/>
                    <a:p>
                      <a:pPr algn="ctr"/>
                      <a:r>
                        <a:rPr lang="en-US" sz="2400" b="0" dirty="0" smtClean="0">
                          <a:ln>
                            <a:solidFill>
                              <a:schemeClr val="tx1"/>
                            </a:solidFill>
                          </a:ln>
                          <a:solidFill>
                            <a:schemeClr val="tx1"/>
                          </a:solidFill>
                          <a:effectLst>
                            <a:glow rad="101600">
                              <a:schemeClr val="bg1">
                                <a:alpha val="60000"/>
                              </a:schemeClr>
                            </a:glow>
                          </a:effectLst>
                        </a:rPr>
                        <a:t>14</a:t>
                      </a:r>
                      <a:endParaRPr lang="en-US" sz="2400" b="0" dirty="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b="0" dirty="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b="0" dirty="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b="0" dirty="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b="0" dirty="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b="0" dirty="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b="0" dirty="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b="0" dirty="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b="0" dirty="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b="0" dirty="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b="0" dirty="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81000">
                <a:tc>
                  <a:txBody>
                    <a:bodyPr/>
                    <a:lstStyle/>
                    <a:p>
                      <a:pPr algn="ctr"/>
                      <a:r>
                        <a:rPr lang="en-US" sz="1400" b="0" dirty="0" smtClean="0">
                          <a:ln>
                            <a:solidFill>
                              <a:schemeClr val="tx1"/>
                            </a:solidFill>
                          </a:ln>
                          <a:solidFill>
                            <a:schemeClr val="tx1"/>
                          </a:solidFill>
                          <a:effectLst>
                            <a:glow rad="101600">
                              <a:schemeClr val="bg1">
                                <a:alpha val="60000"/>
                              </a:schemeClr>
                            </a:glow>
                          </a:effectLst>
                        </a:rPr>
                        <a:t>Alabama</a:t>
                      </a:r>
                      <a:endParaRPr lang="en-US" sz="1400" b="0" dirty="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400" b="0" dirty="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400" b="0" dirty="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400" b="0" dirty="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b="0" dirty="0" smtClean="0">
                          <a:ln>
                            <a:solidFill>
                              <a:schemeClr val="tx1"/>
                            </a:solidFill>
                          </a:ln>
                          <a:solidFill>
                            <a:schemeClr val="tx1"/>
                          </a:solidFill>
                          <a:effectLst>
                            <a:glow rad="101600">
                              <a:schemeClr val="bg1">
                                <a:alpha val="60000"/>
                              </a:schemeClr>
                            </a:glow>
                          </a:effectLst>
                        </a:rPr>
                        <a:t>12</a:t>
                      </a:r>
                      <a:endParaRPr lang="en-US" sz="2400" b="0" dirty="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400" b="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400" b="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400" b="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400" b="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400" b="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400" b="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81000">
                <a:tc>
                  <a:txBody>
                    <a:bodyPr/>
                    <a:lstStyle/>
                    <a:p>
                      <a:pPr algn="ctr"/>
                      <a:r>
                        <a:rPr lang="en-US" sz="1400" b="0" dirty="0" smtClean="0">
                          <a:ln>
                            <a:solidFill>
                              <a:schemeClr val="tx1"/>
                            </a:solidFill>
                          </a:ln>
                          <a:solidFill>
                            <a:schemeClr val="tx1"/>
                          </a:solidFill>
                          <a:effectLst>
                            <a:glow rad="101600">
                              <a:schemeClr val="bg1">
                                <a:alpha val="60000"/>
                              </a:schemeClr>
                            </a:glow>
                          </a:effectLst>
                        </a:rPr>
                        <a:t>Arizona</a:t>
                      </a:r>
                      <a:endParaRPr lang="en-US" sz="1400" b="0" dirty="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400" b="0" dirty="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b="0" dirty="0" smtClean="0">
                          <a:ln>
                            <a:solidFill>
                              <a:schemeClr val="tx1"/>
                            </a:solidFill>
                          </a:ln>
                          <a:solidFill>
                            <a:schemeClr val="tx1"/>
                          </a:solidFill>
                          <a:effectLst>
                            <a:glow rad="101600">
                              <a:schemeClr val="bg1">
                                <a:alpha val="60000"/>
                              </a:schemeClr>
                            </a:glow>
                          </a:effectLst>
                        </a:rPr>
                        <a:t>11</a:t>
                      </a:r>
                      <a:endParaRPr lang="en-US" sz="2400" b="0" dirty="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400" b="0" dirty="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b="0" dirty="0" smtClean="0">
                          <a:ln>
                            <a:solidFill>
                              <a:schemeClr val="tx1"/>
                            </a:solidFill>
                          </a:ln>
                          <a:solidFill>
                            <a:schemeClr val="tx1"/>
                          </a:solidFill>
                          <a:effectLst>
                            <a:glow rad="101600">
                              <a:schemeClr val="bg1">
                                <a:alpha val="60000"/>
                              </a:schemeClr>
                            </a:glow>
                          </a:effectLst>
                        </a:rPr>
                        <a:t>Arkansas</a:t>
                      </a:r>
                      <a:endParaRPr lang="en-US" sz="1400" b="0" dirty="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400" b="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400" b="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400" b="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400" b="0" dirty="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400" b="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400" b="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81000">
                <a:tc>
                  <a:txBody>
                    <a:bodyPr/>
                    <a:lstStyle/>
                    <a:p>
                      <a:pPr algn="ctr"/>
                      <a:r>
                        <a:rPr lang="en-US" sz="1400" b="0" dirty="0" smtClean="0">
                          <a:ln>
                            <a:solidFill>
                              <a:schemeClr val="tx1"/>
                            </a:solidFill>
                          </a:ln>
                          <a:solidFill>
                            <a:schemeClr val="tx1"/>
                          </a:solidFill>
                          <a:effectLst>
                            <a:glow rad="101600">
                              <a:schemeClr val="bg1">
                                <a:alpha val="60000"/>
                              </a:schemeClr>
                            </a:glow>
                          </a:effectLst>
                        </a:rPr>
                        <a:t>Connecticut</a:t>
                      </a:r>
                      <a:endParaRPr lang="en-US" sz="1400" b="0" dirty="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400" b="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b="0" dirty="0" smtClean="0">
                          <a:ln>
                            <a:solidFill>
                              <a:schemeClr val="tx1"/>
                            </a:solidFill>
                          </a:ln>
                          <a:solidFill>
                            <a:schemeClr val="tx1"/>
                          </a:solidFill>
                          <a:effectLst>
                            <a:glow rad="101600">
                              <a:schemeClr val="bg1">
                                <a:alpha val="60000"/>
                              </a:schemeClr>
                            </a:glow>
                          </a:effectLst>
                        </a:rPr>
                        <a:t>Alaska</a:t>
                      </a:r>
                      <a:endParaRPr lang="en-US" sz="1400" b="0" dirty="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400" b="0" dirty="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b="0" dirty="0" smtClean="0">
                          <a:ln>
                            <a:solidFill>
                              <a:schemeClr val="tx1"/>
                            </a:solidFill>
                          </a:ln>
                          <a:solidFill>
                            <a:schemeClr val="tx1"/>
                          </a:solidFill>
                          <a:effectLst>
                            <a:glow rad="101600">
                              <a:schemeClr val="bg1">
                                <a:alpha val="60000"/>
                              </a:schemeClr>
                            </a:glow>
                          </a:effectLst>
                        </a:rPr>
                        <a:t>Delaware</a:t>
                      </a:r>
                      <a:endParaRPr lang="en-US" sz="1400" b="0" dirty="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400" b="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400" b="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400" b="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400" b="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400" b="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400" b="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81000">
                <a:tc>
                  <a:txBody>
                    <a:bodyPr/>
                    <a:lstStyle/>
                    <a:p>
                      <a:pPr algn="ctr"/>
                      <a:r>
                        <a:rPr lang="en-US" sz="1400" b="0" dirty="0" smtClean="0">
                          <a:ln>
                            <a:solidFill>
                              <a:schemeClr val="tx1"/>
                            </a:solidFill>
                          </a:ln>
                          <a:solidFill>
                            <a:schemeClr val="tx1"/>
                          </a:solidFill>
                          <a:effectLst>
                            <a:glow rad="101600">
                              <a:schemeClr val="bg1">
                                <a:alpha val="60000"/>
                              </a:schemeClr>
                            </a:glow>
                          </a:effectLst>
                        </a:rPr>
                        <a:t>Florida</a:t>
                      </a:r>
                      <a:endParaRPr lang="en-US" sz="1400" b="0" dirty="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400" b="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b="0" dirty="0" smtClean="0">
                          <a:ln>
                            <a:solidFill>
                              <a:schemeClr val="tx1"/>
                            </a:solidFill>
                          </a:ln>
                          <a:solidFill>
                            <a:schemeClr val="tx1"/>
                          </a:solidFill>
                          <a:effectLst>
                            <a:glow rad="101600">
                              <a:schemeClr val="bg1">
                                <a:alpha val="60000"/>
                              </a:schemeClr>
                            </a:glow>
                          </a:effectLst>
                        </a:rPr>
                        <a:t>Hawaii</a:t>
                      </a:r>
                      <a:endParaRPr lang="en-US" sz="1400" b="0" dirty="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400" b="0" dirty="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b="0" dirty="0" smtClean="0">
                          <a:ln>
                            <a:solidFill>
                              <a:schemeClr val="tx1"/>
                            </a:solidFill>
                          </a:ln>
                          <a:solidFill>
                            <a:schemeClr val="tx1"/>
                          </a:solidFill>
                          <a:effectLst>
                            <a:glow rad="101600">
                              <a:schemeClr val="bg1">
                                <a:alpha val="60000"/>
                              </a:schemeClr>
                            </a:glow>
                          </a:effectLst>
                        </a:rPr>
                        <a:t>Georgia</a:t>
                      </a:r>
                      <a:endParaRPr lang="en-US" sz="1400" b="0" dirty="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400" b="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400" b="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400" b="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400" b="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400" b="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400" b="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81000">
                <a:tc>
                  <a:txBody>
                    <a:bodyPr/>
                    <a:lstStyle/>
                    <a:p>
                      <a:pPr algn="ctr"/>
                      <a:r>
                        <a:rPr lang="en-US" sz="1400" b="0" dirty="0" smtClean="0">
                          <a:ln>
                            <a:solidFill>
                              <a:schemeClr val="tx1"/>
                            </a:solidFill>
                          </a:ln>
                          <a:solidFill>
                            <a:schemeClr val="tx1"/>
                          </a:solidFill>
                          <a:effectLst>
                            <a:glow rad="101600">
                              <a:schemeClr val="bg1">
                                <a:alpha val="60000"/>
                              </a:schemeClr>
                            </a:glow>
                          </a:effectLst>
                        </a:rPr>
                        <a:t>Idaho</a:t>
                      </a:r>
                      <a:endParaRPr lang="en-US" sz="1400" b="0" dirty="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400" b="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b="0" dirty="0" smtClean="0">
                          <a:ln>
                            <a:solidFill>
                              <a:schemeClr val="tx1"/>
                            </a:solidFill>
                          </a:ln>
                          <a:solidFill>
                            <a:schemeClr val="tx1"/>
                          </a:solidFill>
                          <a:effectLst>
                            <a:glow rad="101600">
                              <a:schemeClr val="bg1">
                                <a:alpha val="60000"/>
                              </a:schemeClr>
                            </a:glow>
                          </a:effectLst>
                        </a:rPr>
                        <a:t>Indiana</a:t>
                      </a:r>
                      <a:endParaRPr lang="en-US" sz="1400" b="0" dirty="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400" b="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b="0" dirty="0" smtClean="0">
                          <a:ln>
                            <a:solidFill>
                              <a:schemeClr val="tx1"/>
                            </a:solidFill>
                          </a:ln>
                          <a:solidFill>
                            <a:schemeClr val="tx1"/>
                          </a:solidFill>
                          <a:effectLst>
                            <a:glow rad="101600">
                              <a:schemeClr val="bg1">
                                <a:alpha val="60000"/>
                              </a:schemeClr>
                            </a:glow>
                          </a:effectLst>
                        </a:rPr>
                        <a:t>Kansas</a:t>
                      </a:r>
                      <a:endParaRPr lang="en-US" sz="1400" b="0" dirty="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400" b="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400" b="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400" b="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400" b="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400" b="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400" b="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81000">
                <a:tc>
                  <a:txBody>
                    <a:bodyPr/>
                    <a:lstStyle/>
                    <a:p>
                      <a:pPr algn="ctr"/>
                      <a:r>
                        <a:rPr lang="en-US" sz="1400" b="0" dirty="0" smtClean="0">
                          <a:ln>
                            <a:solidFill>
                              <a:schemeClr val="tx1"/>
                            </a:solidFill>
                          </a:ln>
                          <a:solidFill>
                            <a:schemeClr val="tx1"/>
                          </a:solidFill>
                          <a:effectLst>
                            <a:glow rad="101600">
                              <a:schemeClr val="bg1">
                                <a:alpha val="60000"/>
                              </a:schemeClr>
                            </a:glow>
                          </a:effectLst>
                        </a:rPr>
                        <a:t>Illinois</a:t>
                      </a:r>
                      <a:endParaRPr lang="en-US" sz="1400" b="0" dirty="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400" b="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b="0" dirty="0" smtClean="0">
                          <a:ln>
                            <a:solidFill>
                              <a:schemeClr val="tx1"/>
                            </a:solidFill>
                          </a:ln>
                          <a:solidFill>
                            <a:schemeClr val="tx1"/>
                          </a:solidFill>
                          <a:effectLst>
                            <a:glow rad="101600">
                              <a:schemeClr val="bg1">
                                <a:alpha val="60000"/>
                              </a:schemeClr>
                            </a:glow>
                          </a:effectLst>
                        </a:rPr>
                        <a:t>Maine</a:t>
                      </a:r>
                      <a:endParaRPr lang="en-US" sz="1400" b="0" dirty="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400" b="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b="0" dirty="0" smtClean="0">
                          <a:ln>
                            <a:solidFill>
                              <a:schemeClr val="tx1"/>
                            </a:solidFill>
                          </a:ln>
                          <a:solidFill>
                            <a:schemeClr val="tx1"/>
                          </a:solidFill>
                          <a:effectLst>
                            <a:glow rad="101600">
                              <a:schemeClr val="bg1">
                                <a:alpha val="60000"/>
                              </a:schemeClr>
                            </a:glow>
                          </a:effectLst>
                        </a:rPr>
                        <a:t>Kentucky</a:t>
                      </a:r>
                      <a:endParaRPr lang="en-US" sz="1400" b="0" dirty="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400" b="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400" b="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400" b="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400" b="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400" b="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400" b="0" dirty="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81000">
                <a:tc>
                  <a:txBody>
                    <a:bodyPr/>
                    <a:lstStyle/>
                    <a:p>
                      <a:pPr algn="ctr"/>
                      <a:r>
                        <a:rPr lang="en-US" sz="1400" b="0" dirty="0" smtClean="0">
                          <a:ln>
                            <a:solidFill>
                              <a:schemeClr val="tx1"/>
                            </a:solidFill>
                          </a:ln>
                          <a:solidFill>
                            <a:schemeClr val="tx1"/>
                          </a:solidFill>
                          <a:effectLst>
                            <a:glow rad="101600">
                              <a:schemeClr val="bg1">
                                <a:alpha val="60000"/>
                              </a:schemeClr>
                            </a:glow>
                          </a:effectLst>
                        </a:rPr>
                        <a:t>Missouri</a:t>
                      </a:r>
                      <a:endParaRPr lang="en-US" sz="1400" b="0" dirty="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400" b="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b="0" dirty="0" smtClean="0">
                          <a:ln>
                            <a:solidFill>
                              <a:schemeClr val="tx1"/>
                            </a:solidFill>
                          </a:ln>
                          <a:solidFill>
                            <a:schemeClr val="tx1"/>
                          </a:solidFill>
                          <a:effectLst>
                            <a:glow rad="101600">
                              <a:schemeClr val="bg1">
                                <a:alpha val="60000"/>
                              </a:schemeClr>
                            </a:glow>
                          </a:effectLst>
                        </a:rPr>
                        <a:t>Massachusetts</a:t>
                      </a:r>
                      <a:endParaRPr lang="en-US" sz="1400" b="0" dirty="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400" b="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b="0" dirty="0" smtClean="0">
                          <a:ln>
                            <a:solidFill>
                              <a:schemeClr val="tx1"/>
                            </a:solidFill>
                          </a:ln>
                          <a:solidFill>
                            <a:schemeClr val="tx1"/>
                          </a:solidFill>
                          <a:effectLst>
                            <a:glow rad="101600">
                              <a:schemeClr val="bg1">
                                <a:alpha val="60000"/>
                              </a:schemeClr>
                            </a:glow>
                          </a:effectLst>
                        </a:rPr>
                        <a:t>Louisiana</a:t>
                      </a:r>
                      <a:endParaRPr lang="en-US" sz="1400" b="0" dirty="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400" b="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400" b="0" dirty="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400" b="0" dirty="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b="0" dirty="0" smtClean="0">
                          <a:ln>
                            <a:solidFill>
                              <a:schemeClr val="tx1"/>
                            </a:solidFill>
                          </a:ln>
                          <a:solidFill>
                            <a:schemeClr val="tx1"/>
                          </a:solidFill>
                          <a:effectLst>
                            <a:glow rad="101600">
                              <a:schemeClr val="bg1">
                                <a:alpha val="60000"/>
                              </a:schemeClr>
                            </a:glow>
                          </a:effectLst>
                        </a:rPr>
                        <a:t>6</a:t>
                      </a:r>
                      <a:endParaRPr lang="en-US" sz="2400" b="0" dirty="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400" b="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400" b="0" dirty="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81000">
                <a:tc>
                  <a:txBody>
                    <a:bodyPr/>
                    <a:lstStyle/>
                    <a:p>
                      <a:pPr algn="ctr"/>
                      <a:r>
                        <a:rPr lang="en-US" sz="1400" b="0" dirty="0" smtClean="0">
                          <a:ln>
                            <a:solidFill>
                              <a:schemeClr val="tx1"/>
                            </a:solidFill>
                          </a:ln>
                          <a:solidFill>
                            <a:schemeClr val="tx1"/>
                          </a:solidFill>
                          <a:effectLst>
                            <a:glow rad="101600">
                              <a:schemeClr val="bg1">
                                <a:alpha val="60000"/>
                              </a:schemeClr>
                            </a:glow>
                          </a:effectLst>
                        </a:rPr>
                        <a:t>New Mexico</a:t>
                      </a:r>
                      <a:endParaRPr lang="en-US" sz="1400" b="0" dirty="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400" b="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b="0" dirty="0" smtClean="0">
                          <a:ln>
                            <a:solidFill>
                              <a:schemeClr val="tx1"/>
                            </a:solidFill>
                          </a:ln>
                          <a:solidFill>
                            <a:schemeClr val="tx1"/>
                          </a:solidFill>
                          <a:effectLst>
                            <a:glow rad="101600">
                              <a:schemeClr val="bg1">
                                <a:alpha val="60000"/>
                              </a:schemeClr>
                            </a:glow>
                          </a:effectLst>
                        </a:rPr>
                        <a:t>Michigan</a:t>
                      </a:r>
                      <a:endParaRPr lang="en-US" sz="1400" b="0" dirty="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400" b="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b="0" dirty="0" smtClean="0">
                          <a:ln>
                            <a:solidFill>
                              <a:schemeClr val="tx1"/>
                            </a:solidFill>
                          </a:ln>
                          <a:solidFill>
                            <a:schemeClr val="tx1"/>
                          </a:solidFill>
                          <a:effectLst>
                            <a:glow rad="101600">
                              <a:schemeClr val="bg1">
                                <a:alpha val="60000"/>
                              </a:schemeClr>
                            </a:glow>
                          </a:effectLst>
                        </a:rPr>
                        <a:t>New</a:t>
                      </a:r>
                      <a:r>
                        <a:rPr lang="en-US" sz="1400" b="0" baseline="0" dirty="0" smtClean="0">
                          <a:ln>
                            <a:solidFill>
                              <a:schemeClr val="tx1"/>
                            </a:solidFill>
                          </a:ln>
                          <a:solidFill>
                            <a:schemeClr val="tx1"/>
                          </a:solidFill>
                          <a:effectLst>
                            <a:glow rad="101600">
                              <a:schemeClr val="bg1">
                                <a:alpha val="60000"/>
                              </a:schemeClr>
                            </a:glow>
                          </a:effectLst>
                        </a:rPr>
                        <a:t> Hampshire</a:t>
                      </a:r>
                      <a:endParaRPr lang="en-US" sz="1400" b="0" dirty="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400" b="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400" b="0" dirty="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400" b="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b="0" dirty="0" smtClean="0">
                          <a:ln>
                            <a:solidFill>
                              <a:schemeClr val="tx1"/>
                            </a:solidFill>
                          </a:ln>
                          <a:solidFill>
                            <a:schemeClr val="tx1"/>
                          </a:solidFill>
                          <a:effectLst>
                            <a:glow rad="101600">
                              <a:schemeClr val="bg1">
                                <a:alpha val="60000"/>
                              </a:schemeClr>
                            </a:glow>
                          </a:effectLst>
                        </a:rPr>
                        <a:t>Iowa</a:t>
                      </a:r>
                      <a:endParaRPr lang="en-US" sz="1400" b="0" dirty="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400" b="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400" b="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81000">
                <a:tc>
                  <a:txBody>
                    <a:bodyPr/>
                    <a:lstStyle/>
                    <a:p>
                      <a:pPr algn="ctr"/>
                      <a:r>
                        <a:rPr lang="en-US" sz="1400" b="0" dirty="0" smtClean="0">
                          <a:ln>
                            <a:solidFill>
                              <a:schemeClr val="tx1"/>
                            </a:solidFill>
                          </a:ln>
                          <a:solidFill>
                            <a:schemeClr val="tx1"/>
                          </a:solidFill>
                          <a:effectLst>
                            <a:glow rad="101600">
                              <a:schemeClr val="bg1">
                                <a:alpha val="60000"/>
                              </a:schemeClr>
                            </a:glow>
                          </a:effectLst>
                        </a:rPr>
                        <a:t>Oklahoma</a:t>
                      </a:r>
                      <a:endParaRPr lang="en-US" sz="1400" b="0" dirty="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400" b="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b="0" dirty="0" smtClean="0">
                          <a:ln>
                            <a:solidFill>
                              <a:schemeClr val="tx1"/>
                            </a:solidFill>
                          </a:ln>
                          <a:solidFill>
                            <a:schemeClr val="tx1"/>
                          </a:solidFill>
                          <a:effectLst>
                            <a:glow rad="101600">
                              <a:schemeClr val="bg1">
                                <a:alpha val="60000"/>
                              </a:schemeClr>
                            </a:glow>
                          </a:effectLst>
                        </a:rPr>
                        <a:t>Minnesota</a:t>
                      </a:r>
                      <a:endParaRPr lang="en-US" sz="1400" b="0" dirty="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400" b="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b="0" dirty="0" smtClean="0">
                          <a:ln>
                            <a:solidFill>
                              <a:schemeClr val="tx1"/>
                            </a:solidFill>
                          </a:ln>
                          <a:solidFill>
                            <a:schemeClr val="tx1"/>
                          </a:solidFill>
                          <a:effectLst>
                            <a:glow rad="101600">
                              <a:schemeClr val="bg1">
                                <a:alpha val="60000"/>
                              </a:schemeClr>
                            </a:glow>
                          </a:effectLst>
                        </a:rPr>
                        <a:t>North</a:t>
                      </a:r>
                      <a:r>
                        <a:rPr lang="en-US" sz="1400" b="0" baseline="0" dirty="0" smtClean="0">
                          <a:ln>
                            <a:solidFill>
                              <a:schemeClr val="tx1"/>
                            </a:solidFill>
                          </a:ln>
                          <a:solidFill>
                            <a:schemeClr val="tx1"/>
                          </a:solidFill>
                          <a:effectLst>
                            <a:glow rad="101600">
                              <a:schemeClr val="bg1">
                                <a:alpha val="60000"/>
                              </a:schemeClr>
                            </a:glow>
                          </a:effectLst>
                        </a:rPr>
                        <a:t> Carolina</a:t>
                      </a:r>
                      <a:endParaRPr lang="en-US" sz="1400" b="0" dirty="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400" b="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b="0" dirty="0" smtClean="0">
                          <a:ln>
                            <a:solidFill>
                              <a:schemeClr val="tx1"/>
                            </a:solidFill>
                          </a:ln>
                          <a:solidFill>
                            <a:schemeClr val="tx1"/>
                          </a:solidFill>
                          <a:effectLst>
                            <a:glow rad="101600">
                              <a:schemeClr val="bg1">
                                <a:alpha val="60000"/>
                              </a:schemeClr>
                            </a:glow>
                          </a:effectLst>
                        </a:rPr>
                        <a:t>4</a:t>
                      </a:r>
                      <a:endParaRPr lang="en-US" sz="2400" b="0" dirty="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400" b="0" dirty="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b="0" dirty="0" smtClean="0">
                          <a:ln>
                            <a:solidFill>
                              <a:schemeClr val="tx1"/>
                            </a:solidFill>
                          </a:ln>
                          <a:solidFill>
                            <a:schemeClr val="tx1"/>
                          </a:solidFill>
                          <a:effectLst>
                            <a:glow rad="101600">
                              <a:schemeClr val="bg1">
                                <a:alpha val="60000"/>
                              </a:schemeClr>
                            </a:glow>
                          </a:effectLst>
                        </a:rPr>
                        <a:t>Mississippi</a:t>
                      </a:r>
                      <a:endParaRPr lang="en-US" sz="1400" b="0" dirty="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400" b="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400" b="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81000">
                <a:tc>
                  <a:txBody>
                    <a:bodyPr/>
                    <a:lstStyle/>
                    <a:p>
                      <a:pPr algn="ctr"/>
                      <a:r>
                        <a:rPr lang="en-US" sz="1400" b="0" dirty="0" smtClean="0">
                          <a:ln>
                            <a:solidFill>
                              <a:schemeClr val="tx1"/>
                            </a:solidFill>
                          </a:ln>
                          <a:solidFill>
                            <a:schemeClr val="tx1"/>
                          </a:solidFill>
                          <a:effectLst>
                            <a:glow rad="101600">
                              <a:schemeClr val="bg1">
                                <a:alpha val="60000"/>
                              </a:schemeClr>
                            </a:glow>
                          </a:effectLst>
                        </a:rPr>
                        <a:t>Pennsylvania</a:t>
                      </a:r>
                      <a:endParaRPr lang="en-US" sz="1400" b="0" dirty="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400" b="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b="0" dirty="0" smtClean="0">
                          <a:ln>
                            <a:solidFill>
                              <a:schemeClr val="tx1"/>
                            </a:solidFill>
                          </a:ln>
                          <a:solidFill>
                            <a:schemeClr val="tx1"/>
                          </a:solidFill>
                          <a:effectLst>
                            <a:glow rad="101600">
                              <a:schemeClr val="bg1">
                                <a:alpha val="60000"/>
                              </a:schemeClr>
                            </a:glow>
                          </a:effectLst>
                        </a:rPr>
                        <a:t>New York</a:t>
                      </a:r>
                      <a:endParaRPr lang="en-US" sz="1400" b="0" dirty="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400" b="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b="0" dirty="0" smtClean="0">
                          <a:ln>
                            <a:solidFill>
                              <a:schemeClr val="tx1"/>
                            </a:solidFill>
                          </a:ln>
                          <a:solidFill>
                            <a:schemeClr val="tx1"/>
                          </a:solidFill>
                          <a:effectLst>
                            <a:glow rad="101600">
                              <a:schemeClr val="bg1">
                                <a:alpha val="60000"/>
                              </a:schemeClr>
                            </a:glow>
                          </a:effectLst>
                        </a:rPr>
                        <a:t>North</a:t>
                      </a:r>
                      <a:r>
                        <a:rPr lang="en-US" sz="1400" b="0" baseline="0" dirty="0" smtClean="0">
                          <a:ln>
                            <a:solidFill>
                              <a:schemeClr val="tx1"/>
                            </a:solidFill>
                          </a:ln>
                          <a:solidFill>
                            <a:schemeClr val="tx1"/>
                          </a:solidFill>
                          <a:effectLst>
                            <a:glow rad="101600">
                              <a:schemeClr val="bg1">
                                <a:alpha val="60000"/>
                              </a:schemeClr>
                            </a:glow>
                          </a:effectLst>
                        </a:rPr>
                        <a:t> Dakota</a:t>
                      </a:r>
                      <a:endParaRPr lang="en-US" sz="1400" b="0" dirty="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400" b="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b="0" dirty="0" smtClean="0">
                          <a:ln>
                            <a:solidFill>
                              <a:schemeClr val="tx1"/>
                            </a:solidFill>
                          </a:ln>
                          <a:solidFill>
                            <a:schemeClr val="tx1"/>
                          </a:solidFill>
                          <a:effectLst>
                            <a:glow rad="101600">
                              <a:schemeClr val="bg1">
                                <a:alpha val="60000"/>
                              </a:schemeClr>
                            </a:glow>
                          </a:effectLst>
                        </a:rPr>
                        <a:t>California</a:t>
                      </a:r>
                      <a:endParaRPr lang="en-US" sz="1400" b="0" dirty="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400" b="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b="0" dirty="0" smtClean="0">
                          <a:ln>
                            <a:solidFill>
                              <a:schemeClr val="tx1"/>
                            </a:solidFill>
                          </a:ln>
                          <a:solidFill>
                            <a:schemeClr val="tx1"/>
                          </a:solidFill>
                          <a:effectLst>
                            <a:glow rad="101600">
                              <a:schemeClr val="bg1">
                                <a:alpha val="60000"/>
                              </a:schemeClr>
                            </a:glow>
                          </a:effectLst>
                        </a:rPr>
                        <a:t>Montana</a:t>
                      </a:r>
                      <a:endParaRPr lang="en-US" sz="1400" b="0" dirty="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400" b="0" dirty="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b="0" dirty="0" smtClean="0">
                          <a:ln>
                            <a:solidFill>
                              <a:schemeClr val="tx1"/>
                            </a:solidFill>
                          </a:ln>
                          <a:solidFill>
                            <a:schemeClr val="tx1"/>
                          </a:solidFill>
                          <a:effectLst>
                            <a:glow rad="101600">
                              <a:schemeClr val="bg1">
                                <a:alpha val="60000"/>
                              </a:schemeClr>
                            </a:glow>
                          </a:effectLst>
                        </a:rPr>
                        <a:t>3</a:t>
                      </a:r>
                      <a:endParaRPr lang="en-US" sz="2400" b="0" dirty="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81000">
                <a:tc>
                  <a:txBody>
                    <a:bodyPr/>
                    <a:lstStyle/>
                    <a:p>
                      <a:pPr algn="ctr"/>
                      <a:r>
                        <a:rPr lang="en-US" sz="1400" b="0" dirty="0" smtClean="0">
                          <a:ln>
                            <a:solidFill>
                              <a:schemeClr val="tx1"/>
                            </a:solidFill>
                          </a:ln>
                          <a:solidFill>
                            <a:schemeClr val="tx1"/>
                          </a:solidFill>
                          <a:effectLst>
                            <a:glow rad="101600">
                              <a:schemeClr val="bg1">
                                <a:alpha val="60000"/>
                              </a:schemeClr>
                            </a:glow>
                          </a:effectLst>
                        </a:rPr>
                        <a:t>Rhode Island</a:t>
                      </a:r>
                      <a:endParaRPr lang="en-US" sz="1400" b="0" dirty="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400" b="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b="0" dirty="0" smtClean="0">
                          <a:ln>
                            <a:solidFill>
                              <a:schemeClr val="tx1"/>
                            </a:solidFill>
                          </a:ln>
                          <a:solidFill>
                            <a:schemeClr val="tx1"/>
                          </a:solidFill>
                          <a:effectLst>
                            <a:glow rad="101600">
                              <a:schemeClr val="bg1">
                                <a:alpha val="60000"/>
                              </a:schemeClr>
                            </a:glow>
                          </a:effectLst>
                        </a:rPr>
                        <a:t>Ohio</a:t>
                      </a:r>
                      <a:endParaRPr lang="en-US" sz="1400" b="0" dirty="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400" b="0" dirty="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b="0" dirty="0" smtClean="0">
                          <a:ln>
                            <a:solidFill>
                              <a:schemeClr val="tx1"/>
                            </a:solidFill>
                          </a:ln>
                          <a:solidFill>
                            <a:schemeClr val="tx1"/>
                          </a:solidFill>
                          <a:effectLst>
                            <a:glow rad="101600">
                              <a:schemeClr val="bg1">
                                <a:alpha val="60000"/>
                              </a:schemeClr>
                            </a:glow>
                          </a:effectLst>
                        </a:rPr>
                        <a:t>Oregon</a:t>
                      </a:r>
                      <a:endParaRPr lang="en-US" sz="1400" b="0" dirty="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400" b="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b="0" dirty="0" smtClean="0">
                          <a:ln>
                            <a:solidFill>
                              <a:schemeClr val="tx1"/>
                            </a:solidFill>
                          </a:ln>
                          <a:solidFill>
                            <a:schemeClr val="tx1"/>
                          </a:solidFill>
                          <a:effectLst>
                            <a:glow rad="101600">
                              <a:schemeClr val="bg1">
                                <a:alpha val="60000"/>
                              </a:schemeClr>
                            </a:glow>
                          </a:effectLst>
                        </a:rPr>
                        <a:t>Colorado</a:t>
                      </a:r>
                      <a:endParaRPr lang="en-US" sz="1400" b="0" dirty="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400" b="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b="0" dirty="0" smtClean="0">
                          <a:ln>
                            <a:solidFill>
                              <a:schemeClr val="tx1"/>
                            </a:solidFill>
                          </a:ln>
                          <a:solidFill>
                            <a:schemeClr val="tx1"/>
                          </a:solidFill>
                          <a:effectLst>
                            <a:glow rad="101600">
                              <a:schemeClr val="bg1">
                                <a:alpha val="60000"/>
                              </a:schemeClr>
                            </a:glow>
                          </a:effectLst>
                        </a:rPr>
                        <a:t>Nebraska</a:t>
                      </a:r>
                      <a:endParaRPr lang="en-US" sz="1400" b="0" dirty="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400" b="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b="0" dirty="0" smtClean="0">
                          <a:ln>
                            <a:solidFill>
                              <a:schemeClr val="tx1"/>
                            </a:solidFill>
                          </a:ln>
                          <a:solidFill>
                            <a:schemeClr val="tx1"/>
                          </a:solidFill>
                          <a:effectLst>
                            <a:glow rad="101600">
                              <a:schemeClr val="bg1">
                                <a:alpha val="60000"/>
                              </a:schemeClr>
                            </a:glow>
                          </a:effectLst>
                        </a:rPr>
                        <a:t>Maryland</a:t>
                      </a:r>
                      <a:endParaRPr lang="en-US" sz="1400" b="0" dirty="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81000">
                <a:tc>
                  <a:txBody>
                    <a:bodyPr/>
                    <a:lstStyle/>
                    <a:p>
                      <a:pPr algn="ctr"/>
                      <a:r>
                        <a:rPr lang="en-US" sz="1400" b="0" dirty="0" smtClean="0">
                          <a:ln>
                            <a:solidFill>
                              <a:schemeClr val="tx1"/>
                            </a:solidFill>
                          </a:ln>
                          <a:solidFill>
                            <a:schemeClr val="tx1"/>
                          </a:solidFill>
                          <a:effectLst>
                            <a:glow rad="101600">
                              <a:schemeClr val="bg1">
                                <a:alpha val="60000"/>
                              </a:schemeClr>
                            </a:glow>
                          </a:effectLst>
                        </a:rPr>
                        <a:t>South Carolina</a:t>
                      </a:r>
                      <a:endParaRPr lang="en-US" sz="1400" b="0" dirty="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400" b="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b="0" dirty="0" smtClean="0">
                          <a:ln>
                            <a:solidFill>
                              <a:schemeClr val="tx1"/>
                            </a:solidFill>
                          </a:ln>
                          <a:solidFill>
                            <a:schemeClr val="tx1"/>
                          </a:solidFill>
                          <a:effectLst>
                            <a:glow rad="101600">
                              <a:schemeClr val="bg1">
                                <a:alpha val="60000"/>
                              </a:schemeClr>
                            </a:glow>
                          </a:effectLst>
                        </a:rPr>
                        <a:t>Washington</a:t>
                      </a:r>
                      <a:endParaRPr lang="en-US" sz="1400" b="0" dirty="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400" b="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b="0" dirty="0" smtClean="0">
                          <a:ln>
                            <a:solidFill>
                              <a:schemeClr val="tx1"/>
                            </a:solidFill>
                          </a:ln>
                          <a:solidFill>
                            <a:schemeClr val="tx1"/>
                          </a:solidFill>
                          <a:effectLst>
                            <a:glow rad="101600">
                              <a:schemeClr val="bg1">
                                <a:alpha val="60000"/>
                              </a:schemeClr>
                            </a:glow>
                          </a:effectLst>
                        </a:rPr>
                        <a:t>South Dakota</a:t>
                      </a:r>
                      <a:endParaRPr lang="en-US" sz="1400" b="0" dirty="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400" b="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b="0" dirty="0" smtClean="0">
                          <a:ln>
                            <a:solidFill>
                              <a:schemeClr val="tx1"/>
                            </a:solidFill>
                          </a:ln>
                          <a:solidFill>
                            <a:schemeClr val="tx1"/>
                          </a:solidFill>
                          <a:effectLst>
                            <a:glow rad="101600">
                              <a:schemeClr val="bg1">
                                <a:alpha val="60000"/>
                              </a:schemeClr>
                            </a:glow>
                          </a:effectLst>
                        </a:rPr>
                        <a:t>Utah</a:t>
                      </a:r>
                      <a:endParaRPr lang="en-US" sz="1400" b="0" dirty="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400" b="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b="0" dirty="0" smtClean="0">
                          <a:ln>
                            <a:solidFill>
                              <a:schemeClr val="tx1"/>
                            </a:solidFill>
                          </a:ln>
                          <a:solidFill>
                            <a:schemeClr val="tx1"/>
                          </a:solidFill>
                          <a:effectLst>
                            <a:glow rad="101600">
                              <a:schemeClr val="bg1">
                                <a:alpha val="60000"/>
                              </a:schemeClr>
                            </a:glow>
                          </a:effectLst>
                        </a:rPr>
                        <a:t>Nevada</a:t>
                      </a:r>
                      <a:endParaRPr lang="en-US" sz="1400" b="0" dirty="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400" b="0" dirty="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b="0" dirty="0" smtClean="0">
                          <a:ln>
                            <a:solidFill>
                              <a:schemeClr val="tx1"/>
                            </a:solidFill>
                          </a:ln>
                          <a:solidFill>
                            <a:schemeClr val="tx1"/>
                          </a:solidFill>
                          <a:effectLst>
                            <a:glow rad="101600">
                              <a:schemeClr val="bg1">
                                <a:alpha val="60000"/>
                              </a:schemeClr>
                            </a:glow>
                          </a:effectLst>
                        </a:rPr>
                        <a:t>New Jersey</a:t>
                      </a:r>
                      <a:endParaRPr lang="en-US" sz="1400" b="0" dirty="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81000">
                <a:tc>
                  <a:txBody>
                    <a:bodyPr/>
                    <a:lstStyle/>
                    <a:p>
                      <a:pPr algn="ctr"/>
                      <a:r>
                        <a:rPr lang="en-US" sz="1400" b="0" dirty="0" smtClean="0">
                          <a:ln>
                            <a:solidFill>
                              <a:schemeClr val="tx1"/>
                            </a:solidFill>
                          </a:ln>
                          <a:solidFill>
                            <a:schemeClr val="tx1"/>
                          </a:solidFill>
                          <a:effectLst>
                            <a:glow rad="101600">
                              <a:schemeClr val="bg1">
                                <a:alpha val="60000"/>
                              </a:schemeClr>
                            </a:glow>
                          </a:effectLst>
                        </a:rPr>
                        <a:t>Tennessee</a:t>
                      </a:r>
                    </a:p>
                    <a:p>
                      <a:pPr algn="ctr"/>
                      <a:r>
                        <a:rPr lang="en-US" sz="1400" b="0" dirty="0" smtClean="0">
                          <a:ln>
                            <a:solidFill>
                              <a:schemeClr val="tx1"/>
                            </a:solidFill>
                          </a:ln>
                          <a:solidFill>
                            <a:schemeClr val="tx1"/>
                          </a:solidFill>
                          <a:effectLst>
                            <a:glow rad="101600">
                              <a:schemeClr val="bg1">
                                <a:alpha val="60000"/>
                              </a:schemeClr>
                            </a:glow>
                          </a:effectLst>
                        </a:rPr>
                        <a:t>Texas</a:t>
                      </a:r>
                    </a:p>
                    <a:p>
                      <a:pPr algn="ctr"/>
                      <a:r>
                        <a:rPr lang="en-US" sz="1400" b="0" dirty="0" err="1" smtClean="0">
                          <a:ln>
                            <a:solidFill>
                              <a:schemeClr val="tx1"/>
                            </a:solidFill>
                          </a:ln>
                          <a:solidFill>
                            <a:schemeClr val="tx1"/>
                          </a:solidFill>
                          <a:effectLst>
                            <a:glow rad="101600">
                              <a:schemeClr val="bg1">
                                <a:alpha val="60000"/>
                              </a:schemeClr>
                            </a:glow>
                          </a:effectLst>
                        </a:rPr>
                        <a:t>xas</a:t>
                      </a:r>
                      <a:endParaRPr lang="en-US" sz="1400" b="0" dirty="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400" b="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b="0" dirty="0" smtClean="0">
                          <a:ln>
                            <a:solidFill>
                              <a:schemeClr val="tx1"/>
                            </a:solidFill>
                          </a:ln>
                          <a:solidFill>
                            <a:schemeClr val="tx1"/>
                          </a:solidFill>
                          <a:effectLst>
                            <a:glow rad="101600">
                              <a:schemeClr val="bg1">
                                <a:alpha val="60000"/>
                              </a:schemeClr>
                            </a:glow>
                          </a:effectLst>
                        </a:rPr>
                        <a:t>Wisconsin</a:t>
                      </a:r>
                      <a:endParaRPr lang="en-US" sz="1400" b="0" dirty="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400" b="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b="0" dirty="0" smtClean="0">
                          <a:ln>
                            <a:solidFill>
                              <a:schemeClr val="tx1"/>
                            </a:solidFill>
                          </a:ln>
                          <a:solidFill>
                            <a:schemeClr val="tx1"/>
                          </a:solidFill>
                          <a:effectLst>
                            <a:glow rad="101600">
                              <a:schemeClr val="bg1">
                                <a:alpha val="60000"/>
                              </a:schemeClr>
                            </a:glow>
                          </a:effectLst>
                        </a:rPr>
                        <a:t>West Virginia</a:t>
                      </a:r>
                      <a:endParaRPr lang="en-US" sz="1400" b="0" dirty="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400" b="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b="0" dirty="0" smtClean="0">
                          <a:ln>
                            <a:solidFill>
                              <a:schemeClr val="tx1"/>
                            </a:solidFill>
                          </a:ln>
                          <a:solidFill>
                            <a:schemeClr val="tx1"/>
                          </a:solidFill>
                          <a:effectLst>
                            <a:glow rad="101600">
                              <a:schemeClr val="bg1">
                                <a:alpha val="60000"/>
                              </a:schemeClr>
                            </a:glow>
                          </a:effectLst>
                        </a:rPr>
                        <a:t>Vermont</a:t>
                      </a:r>
                      <a:endParaRPr lang="en-US" sz="1400" b="0" dirty="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400" b="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b="0" dirty="0" smtClean="0">
                          <a:ln>
                            <a:solidFill>
                              <a:schemeClr val="tx1"/>
                            </a:solidFill>
                          </a:ln>
                          <a:solidFill>
                            <a:schemeClr val="tx1"/>
                          </a:solidFill>
                          <a:effectLst>
                            <a:glow rad="101600">
                              <a:schemeClr val="bg1">
                                <a:alpha val="60000"/>
                              </a:schemeClr>
                            </a:glow>
                          </a:effectLst>
                        </a:rPr>
                        <a:t>Virginia</a:t>
                      </a:r>
                      <a:endParaRPr lang="en-US" sz="1400" b="0" dirty="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400" b="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b="0" dirty="0" smtClean="0">
                          <a:ln>
                            <a:solidFill>
                              <a:schemeClr val="tx1"/>
                            </a:solidFill>
                          </a:ln>
                          <a:solidFill>
                            <a:schemeClr val="tx1"/>
                          </a:solidFill>
                          <a:effectLst>
                            <a:glow rad="101600">
                              <a:schemeClr val="bg1">
                                <a:alpha val="60000"/>
                              </a:schemeClr>
                            </a:glow>
                          </a:effectLst>
                        </a:rPr>
                        <a:t>Wyoming</a:t>
                      </a:r>
                      <a:endParaRPr lang="en-US" sz="1400" b="0" dirty="0">
                        <a:ln>
                          <a:solidFill>
                            <a:schemeClr val="tx1"/>
                          </a:solidFill>
                        </a:ln>
                        <a:solidFill>
                          <a:schemeClr val="tx1"/>
                        </a:solidFill>
                        <a:effectLst>
                          <a:glow rad="101600">
                            <a:schemeClr val="bg1">
                              <a:alpha val="60000"/>
                            </a:schemeClr>
                          </a:glow>
                        </a:effectLst>
                      </a:endParaRPr>
                    </a:p>
                  </a:txBody>
                  <a:tcPr marL="0" marR="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9" name="Table 8"/>
          <p:cNvGraphicFramePr>
            <a:graphicFrameLocks noGrp="1"/>
          </p:cNvGraphicFramePr>
          <p:nvPr/>
        </p:nvGraphicFramePr>
        <p:xfrm>
          <a:off x="304800" y="5486399"/>
          <a:ext cx="8534400" cy="1554480"/>
        </p:xfrm>
        <a:graphic>
          <a:graphicData uri="http://schemas.openxmlformats.org/drawingml/2006/table">
            <a:tbl>
              <a:tblPr firstRow="1" bandRow="1">
                <a:tableStyleId>{5C22544A-7EE6-4342-B048-85BDC9FD1C3A}</a:tableStyleId>
              </a:tblPr>
              <a:tblGrid>
                <a:gridCol w="1283293"/>
                <a:gridCol w="1358781"/>
                <a:gridCol w="1358781"/>
                <a:gridCol w="1333145"/>
                <a:gridCol w="1535394"/>
                <a:gridCol w="1665006"/>
              </a:tblGrid>
              <a:tr h="1371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rPr>
                        <a:t>State RFRA &amp; date passed </a:t>
                      </a:r>
                    </a:p>
                    <a:p>
                      <a:endParaRPr lang="en-US" sz="1200" dirty="0">
                        <a:solidFill>
                          <a:schemeClr val="bg1"/>
                        </a:solidFill>
                      </a:endParaRPr>
                    </a:p>
                  </a:txBody>
                  <a:tcPr>
                    <a:solidFill>
                      <a:schemeClr val="accent1">
                        <a:lumMod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rPr>
                        <a:t>State’s highest court applies a more protective standard than Smith </a:t>
                      </a:r>
                    </a:p>
                    <a:p>
                      <a:endParaRPr lang="en-US" sz="1200" dirty="0">
                        <a:solidFill>
                          <a:schemeClr val="bg1"/>
                        </a:solidFill>
                      </a:endParaRPr>
                    </a:p>
                  </a:txBody>
                  <a:tcPr>
                    <a:solidFill>
                      <a:schemeClr val="accent1">
                        <a:lumMod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rPr>
                        <a:t>State’s highest court has not reviewed a religious freedom case </a:t>
                      </a:r>
                    </a:p>
                    <a:p>
                      <a:endParaRPr lang="en-US" sz="1200" dirty="0">
                        <a:solidFill>
                          <a:schemeClr val="bg1"/>
                        </a:solidFill>
                      </a:endParaRPr>
                    </a:p>
                  </a:txBody>
                  <a:tcPr>
                    <a:solidFill>
                      <a:schemeClr val="accent1">
                        <a:lumMod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rPr>
                        <a:t>State’s highest court declines to decide whether or not to follow Smith </a:t>
                      </a:r>
                    </a:p>
                    <a:p>
                      <a:endParaRPr lang="en-US" sz="1200" dirty="0">
                        <a:solidFill>
                          <a:schemeClr val="bg1"/>
                        </a:solidFill>
                      </a:endParaRPr>
                    </a:p>
                  </a:txBody>
                  <a:tcPr>
                    <a:solidFill>
                      <a:schemeClr val="accent1">
                        <a:lumMod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rPr>
                        <a:t>State’s highest court follows Smith but does not define how state constitution should be interpreted </a:t>
                      </a:r>
                    </a:p>
                    <a:p>
                      <a:endParaRPr lang="en-US" sz="1200" dirty="0">
                        <a:solidFill>
                          <a:schemeClr val="bg1"/>
                        </a:solidFill>
                      </a:endParaRPr>
                    </a:p>
                  </a:txBody>
                  <a:tcPr>
                    <a:solidFill>
                      <a:schemeClr val="accent1">
                        <a:lumMod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rPr>
                        <a:t>State’s highest court follows Smith under state constitution </a:t>
                      </a:r>
                    </a:p>
                    <a:p>
                      <a:endParaRPr lang="en-US" sz="1200" dirty="0">
                        <a:solidFill>
                          <a:schemeClr val="bg1"/>
                        </a:solidFill>
                      </a:endParaRPr>
                    </a:p>
                  </a:txBody>
                  <a:tcPr>
                    <a:solidFill>
                      <a:schemeClr val="accent1">
                        <a:lumMod val="50000"/>
                      </a:schemeClr>
                    </a:solidFill>
                  </a:tcPr>
                </a:tc>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459365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Religious Autonomy</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77305885"/>
      </p:ext>
    </p:extLst>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Layers of the Autonomy Issue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Autonomy in Religious Employment Context: Factual gradations</a:t>
            </a:r>
          </a:p>
          <a:p>
            <a:pPr lvl="1"/>
            <a:r>
              <a:rPr lang="en-US" dirty="0" smtClean="0"/>
              <a:t>Institutional continuum</a:t>
            </a:r>
          </a:p>
          <a:p>
            <a:pPr lvl="1"/>
            <a:r>
              <a:rPr lang="en-US" dirty="0" smtClean="0"/>
              <a:t>Type of work continuum</a:t>
            </a:r>
          </a:p>
          <a:p>
            <a:r>
              <a:rPr lang="en-US" dirty="0" smtClean="0"/>
              <a:t>Scope of State Deference to Religious Autonomy </a:t>
            </a:r>
          </a:p>
          <a:p>
            <a:r>
              <a:rPr lang="en-US" dirty="0" smtClean="0"/>
              <a:t>Place of Autonomy in constitutional analysis (e.g., as a branch of religion clause analysis)</a:t>
            </a:r>
          </a:p>
          <a:p>
            <a:r>
              <a:rPr lang="en-US" dirty="0" smtClean="0"/>
              <a:t>This will depend on place of religion in public space (jurisdiction, sovereignty, rights)</a:t>
            </a:r>
            <a:endParaRPr lang="en-US" dirty="0"/>
          </a:p>
          <a:p>
            <a:r>
              <a:rPr lang="en-US" dirty="0" smtClean="0"/>
              <a:t>Relationship of Autonomy to conscience and the underlying conception of law</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415406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Decided Cases</a:t>
            </a:r>
            <a:endParaRPr lang="en-US" dirty="0"/>
          </a:p>
        </p:txBody>
      </p:sp>
      <p:sp>
        <p:nvSpPr>
          <p:cNvPr id="3" name="Content Placeholder 2"/>
          <p:cNvSpPr>
            <a:spLocks noGrp="1"/>
          </p:cNvSpPr>
          <p:nvPr>
            <p:ph idx="1"/>
          </p:nvPr>
        </p:nvSpPr>
        <p:spPr/>
        <p:txBody>
          <a:bodyPr>
            <a:normAutofit lnSpcReduction="10000"/>
          </a:bodyPr>
          <a:lstStyle/>
          <a:p>
            <a:r>
              <a:rPr lang="en-US" dirty="0" err="1" smtClean="0"/>
              <a:t>Obst</a:t>
            </a:r>
            <a:r>
              <a:rPr lang="en-US" dirty="0" smtClean="0"/>
              <a:t> v. Germany:  LDS head of religious affairs. Appealed termination for adultery to European Court under Article 8 ECHR (Privacy).</a:t>
            </a:r>
          </a:p>
          <a:p>
            <a:r>
              <a:rPr lang="en-US" dirty="0" err="1" smtClean="0"/>
              <a:t>Schuth</a:t>
            </a:r>
            <a:r>
              <a:rPr lang="en-US" dirty="0" smtClean="0"/>
              <a:t> v. Germany:  Catholic organist appealed termination for adultery under Article 8 ECHR  (privacy).</a:t>
            </a:r>
          </a:p>
          <a:p>
            <a:r>
              <a:rPr lang="en-US" dirty="0" err="1" smtClean="0"/>
              <a:t>Siebenhaar</a:t>
            </a:r>
            <a:r>
              <a:rPr lang="en-US" dirty="0" smtClean="0"/>
              <a:t> v. Germany:  school teacher appealed termination from Protestant kindergarten for adherence to Christian sect under Article 9 ECHR (religious freedom).</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197903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Trends</a:t>
            </a:r>
            <a:endParaRPr lang="en-US" dirty="0"/>
          </a:p>
        </p:txBody>
      </p:sp>
      <p:sp>
        <p:nvSpPr>
          <p:cNvPr id="3" name="Content Placeholder 2"/>
          <p:cNvSpPr>
            <a:spLocks noGrp="1"/>
          </p:cNvSpPr>
          <p:nvPr>
            <p:ph idx="1"/>
          </p:nvPr>
        </p:nvSpPr>
        <p:spPr/>
        <p:txBody>
          <a:bodyPr>
            <a:normAutofit lnSpcReduction="10000"/>
          </a:bodyPr>
          <a:lstStyle/>
          <a:p>
            <a:r>
              <a:rPr lang="en-US" dirty="0" smtClean="0"/>
              <a:t>Religion is a permanent feature of modern society.  </a:t>
            </a:r>
          </a:p>
          <a:p>
            <a:pPr lvl="1"/>
            <a:r>
              <a:rPr lang="en-US" dirty="0" smtClean="0"/>
              <a:t>It is not “withering away”.  </a:t>
            </a:r>
          </a:p>
          <a:p>
            <a:pPr lvl="1"/>
            <a:r>
              <a:rPr lang="en-US" dirty="0" smtClean="0"/>
              <a:t>Sociologists recognize that evidence does not support the “secularization thesis”</a:t>
            </a:r>
          </a:p>
          <a:p>
            <a:r>
              <a:rPr lang="en-US" dirty="0" smtClean="0"/>
              <a:t>The trend is toward greater </a:t>
            </a:r>
            <a:r>
              <a:rPr lang="en-US" dirty="0" err="1" smtClean="0"/>
              <a:t>pluralization</a:t>
            </a:r>
            <a:r>
              <a:rPr lang="en-US" dirty="0" smtClean="0"/>
              <a:t> everywhere</a:t>
            </a:r>
          </a:p>
          <a:p>
            <a:r>
              <a:rPr lang="en-US" dirty="0" smtClean="0"/>
              <a:t>Traditional religions still play very significant role in their countries</a:t>
            </a:r>
          </a:p>
          <a:p>
            <a:r>
              <a:rPr lang="en-US" dirty="0" smtClean="0"/>
              <a:t>Most countries affirm international human rights standards that protect religious freedom</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51688970"/>
      </p:ext>
    </p:extLst>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Professor Gerhard Robbers</a:t>
            </a:r>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269812" y="1447800"/>
            <a:ext cx="6604377" cy="49530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76397423"/>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Defamation of Religion</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73638016"/>
      </p:ext>
    </p:extLst>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The Challenge of Protecting Religious Sensitivities</a:t>
            </a:r>
          </a:p>
        </p:txBody>
      </p:sp>
      <p:sp>
        <p:nvSpPr>
          <p:cNvPr id="3" name="Content Placeholder 2"/>
          <p:cNvSpPr>
            <a:spLocks noGrp="1"/>
          </p:cNvSpPr>
          <p:nvPr>
            <p:ph idx="1"/>
          </p:nvPr>
        </p:nvSpPr>
        <p:spPr>
          <a:xfrm>
            <a:off x="457200" y="2332038"/>
            <a:ext cx="8229600" cy="3459162"/>
          </a:xfrm>
        </p:spPr>
        <p:txBody>
          <a:bodyPr/>
          <a:lstStyle/>
          <a:p>
            <a:r>
              <a:rPr lang="en-US" smtClean="0"/>
              <a:t>Danish Cartoons</a:t>
            </a:r>
          </a:p>
          <a:p>
            <a:r>
              <a:rPr lang="en-US" smtClean="0"/>
              <a:t>Alarming increase in violence and discrimination based on religion or belief</a:t>
            </a:r>
          </a:p>
          <a:p>
            <a:r>
              <a:rPr lang="en-US" smtClean="0"/>
              <a:t>Proliferation of hate speech targeting religious groups</a:t>
            </a:r>
          </a:p>
          <a:p>
            <a:r>
              <a:rPr lang="en-US" smtClean="0"/>
              <a:t>Insulting speech contributing to Islamophobia</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715660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normAutofit fontScale="90000"/>
          </a:bodyPr>
          <a:lstStyle/>
          <a:p>
            <a:r>
              <a:rPr lang="en-US" smtClean="0"/>
              <a:t>Defamation of Religion Resolutions</a:t>
            </a:r>
          </a:p>
        </p:txBody>
      </p:sp>
      <p:sp>
        <p:nvSpPr>
          <p:cNvPr id="3" name="Content Placeholder 2"/>
          <p:cNvSpPr>
            <a:spLocks noGrp="1"/>
          </p:cNvSpPr>
          <p:nvPr>
            <p:ph idx="1"/>
          </p:nvPr>
        </p:nvSpPr>
        <p:spPr/>
        <p:txBody>
          <a:bodyPr/>
          <a:lstStyle/>
          <a:p>
            <a:r>
              <a:rPr lang="en-US" smtClean="0"/>
              <a:t>UN Human Rights Commission, since 1999</a:t>
            </a:r>
          </a:p>
          <a:p>
            <a:r>
              <a:rPr lang="en-US" smtClean="0"/>
              <a:t>UN Human Rights Council, since 2007</a:t>
            </a:r>
          </a:p>
          <a:p>
            <a:r>
              <a:rPr lang="en-US" smtClean="0"/>
              <a:t>UN General Assembly, since 2005</a:t>
            </a:r>
          </a:p>
          <a:p>
            <a:r>
              <a:rPr lang="en-US" smtClean="0"/>
              <a:t>Resolutions proposed by the OIC in collaboration with Africa group.</a:t>
            </a:r>
          </a:p>
          <a:p>
            <a:r>
              <a:rPr lang="en-US" smtClean="0"/>
              <a:t>Rhetorical Appeal</a:t>
            </a:r>
          </a:p>
          <a:p>
            <a:r>
              <a:rPr lang="en-US" smtClean="0"/>
              <a:t>Declining support:  negative votes and abstentions now outnumber positive votes.</a:t>
            </a:r>
          </a:p>
          <a:p>
            <a:pPr>
              <a:buFont typeface="Arial" charset="0"/>
              <a:buNone/>
            </a:pPr>
            <a:endParaRPr lang="en-US"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687743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rmAutofit fontScale="90000"/>
          </a:bodyPr>
          <a:lstStyle/>
          <a:p>
            <a:r>
              <a:rPr lang="en-US" sz="3600" smtClean="0"/>
              <a:t>Human Rights Commission/Council Votes</a:t>
            </a:r>
          </a:p>
        </p:txBody>
      </p:sp>
      <p:pic>
        <p:nvPicPr>
          <p:cNvPr id="5123" name="Content Placeholder 3" descr="Fullscreen capture 382010 13455 PM.bmp.jpg"/>
          <p:cNvPicPr>
            <a:picLocks noGrp="1" noChangeAspect="1"/>
          </p:cNvPicPr>
          <p:nvPr>
            <p:ph idx="1"/>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a:xfrm>
            <a:off x="1276350" y="1600200"/>
            <a:ext cx="6591300" cy="4525963"/>
          </a:xfrm>
        </p:spPr>
      </p:pic>
      <p:sp>
        <p:nvSpPr>
          <p:cNvPr id="5124" name="TextBox 4"/>
          <p:cNvSpPr txBox="1">
            <a:spLocks noChangeArrowheads="1"/>
          </p:cNvSpPr>
          <p:nvPr/>
        </p:nvSpPr>
        <p:spPr bwMode="auto">
          <a:xfrm>
            <a:off x="1752600" y="6248400"/>
            <a:ext cx="5753100" cy="3698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t>Graphic Prepared by Becket Fund for Religious Liberty, USA.</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306990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mtClean="0"/>
              <a:t>General Assembly Votes</a:t>
            </a:r>
          </a:p>
        </p:txBody>
      </p:sp>
      <p:pic>
        <p:nvPicPr>
          <p:cNvPr id="6147" name="Content Placeholder 3" descr="Fullscreen capture 382010 13140 PM.bmp.jpg"/>
          <p:cNvPicPr>
            <a:picLocks noGrp="1" noChangeAspect="1"/>
          </p:cNvPicPr>
          <p:nvPr>
            <p:ph idx="1"/>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a:xfrm>
            <a:off x="876300" y="1600200"/>
            <a:ext cx="7391400" cy="4525963"/>
          </a:xfrm>
        </p:spPr>
      </p:pic>
      <p:sp>
        <p:nvSpPr>
          <p:cNvPr id="6148" name="TextBox 4"/>
          <p:cNvSpPr txBox="1">
            <a:spLocks noChangeArrowheads="1"/>
          </p:cNvSpPr>
          <p:nvPr/>
        </p:nvSpPr>
        <p:spPr bwMode="auto">
          <a:xfrm>
            <a:off x="1600200" y="6248400"/>
            <a:ext cx="5746750" cy="3698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t>Graphic Prepared by Becket Fund for Religious Liberty,  USA</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430061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Basic Problems with </a:t>
            </a:r>
            <a:br>
              <a:rPr lang="en-US" dirty="0" smtClean="0"/>
            </a:br>
            <a:r>
              <a:rPr lang="en-US" dirty="0" smtClean="0"/>
              <a:t>Defamation of Religion </a:t>
            </a:r>
          </a:p>
        </p:txBody>
      </p:sp>
      <p:sp>
        <p:nvSpPr>
          <p:cNvPr id="3" name="Content Placeholder 2"/>
          <p:cNvSpPr>
            <a:spLocks noGrp="1"/>
          </p:cNvSpPr>
          <p:nvPr>
            <p:ph idx="1"/>
          </p:nvPr>
        </p:nvSpPr>
        <p:spPr/>
        <p:txBody>
          <a:bodyPr rtlCol="0">
            <a:normAutofit/>
          </a:bodyPr>
          <a:lstStyle/>
          <a:p>
            <a:pPr fontAlgn="auto">
              <a:spcAft>
                <a:spcPts val="0"/>
              </a:spcAft>
              <a:buFont typeface="Arial" pitchFamily="34" charset="0"/>
              <a:buChar char="•"/>
              <a:defRPr/>
            </a:pPr>
            <a:r>
              <a:rPr lang="en-US" dirty="0" smtClean="0"/>
              <a:t>Implementation of resolutions risks curtailing both </a:t>
            </a:r>
          </a:p>
          <a:p>
            <a:pPr lvl="1" fontAlgn="auto">
              <a:spcAft>
                <a:spcPts val="0"/>
              </a:spcAft>
              <a:buFont typeface="Arial" pitchFamily="34" charset="0"/>
              <a:buChar char="–"/>
              <a:defRPr/>
            </a:pPr>
            <a:r>
              <a:rPr lang="en-US" dirty="0" smtClean="0"/>
              <a:t>freedom of expression and </a:t>
            </a:r>
          </a:p>
          <a:p>
            <a:pPr lvl="1" fontAlgn="auto">
              <a:spcAft>
                <a:spcPts val="0"/>
              </a:spcAft>
              <a:buFont typeface="Arial" pitchFamily="34" charset="0"/>
              <a:buChar char="–"/>
              <a:defRPr/>
            </a:pPr>
            <a:r>
              <a:rPr lang="en-US" dirty="0" smtClean="0"/>
              <a:t>freedom of religion or belief</a:t>
            </a:r>
          </a:p>
          <a:p>
            <a:pPr fontAlgn="auto">
              <a:spcAft>
                <a:spcPts val="0"/>
              </a:spcAft>
              <a:buFont typeface="Arial" pitchFamily="34" charset="0"/>
              <a:buChar char="•"/>
              <a:defRPr/>
            </a:pPr>
            <a:r>
              <a:rPr lang="en-US" dirty="0" smtClean="0"/>
              <a:t>Resolutions are fundamentally at odds with the modern human rights regime</a:t>
            </a:r>
          </a:p>
          <a:p>
            <a:pPr fontAlgn="auto">
              <a:spcAft>
                <a:spcPts val="0"/>
              </a:spcAft>
              <a:buFont typeface="Arial" pitchFamily="34" charset="0"/>
              <a:buChar char="•"/>
              <a:defRPr/>
            </a:pPr>
            <a:r>
              <a:rPr lang="en-US" dirty="0" smtClean="0"/>
              <a:t>Protection of belief-systems rather than believers</a:t>
            </a:r>
          </a:p>
          <a:p>
            <a:pPr fontAlgn="auto">
              <a:spcAft>
                <a:spcPts val="0"/>
              </a:spcAft>
              <a:buFont typeface="Arial" pitchFamily="34" charset="0"/>
              <a:buChar char="•"/>
              <a:defRPr/>
            </a:pPr>
            <a:r>
              <a:rPr lang="en-US" dirty="0" smtClean="0"/>
              <a:t>Empowers states to determine permissible theology</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326255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Practical Problems with </a:t>
            </a:r>
            <a:br>
              <a:rPr lang="en-US" dirty="0" smtClean="0"/>
            </a:br>
            <a:r>
              <a:rPr lang="en-US" dirty="0" smtClean="0"/>
              <a:t>Defamation of Religion Resolutions</a:t>
            </a:r>
          </a:p>
        </p:txBody>
      </p:sp>
      <p:sp>
        <p:nvSpPr>
          <p:cNvPr id="3" name="Content Placeholder 2"/>
          <p:cNvSpPr>
            <a:spLocks noGrp="1"/>
          </p:cNvSpPr>
          <p:nvPr>
            <p:ph idx="1"/>
          </p:nvPr>
        </p:nvSpPr>
        <p:spPr>
          <a:xfrm>
            <a:off x="457200" y="1981200"/>
            <a:ext cx="8229600" cy="4144963"/>
          </a:xfrm>
        </p:spPr>
        <p:txBody>
          <a:bodyPr/>
          <a:lstStyle/>
          <a:p>
            <a:r>
              <a:rPr lang="en-US" smtClean="0"/>
              <a:t>Curtailing discussion of religious differences</a:t>
            </a:r>
          </a:p>
          <a:p>
            <a:r>
              <a:rPr lang="en-US" smtClean="0"/>
              <a:t>Chilling effect on religious expression</a:t>
            </a:r>
          </a:p>
          <a:p>
            <a:r>
              <a:rPr lang="en-US" smtClean="0"/>
              <a:t>Autocratic regimes use these norms to oppress dissenters and entrench their own power</a:t>
            </a:r>
          </a:p>
          <a:p>
            <a:r>
              <a:rPr lang="en-US" smtClean="0"/>
              <a:t>Minority and dissenting groups suffer</a:t>
            </a:r>
          </a:p>
          <a:p>
            <a:r>
              <a:rPr lang="en-US" smtClean="0"/>
              <a:t>Hate speech paradox</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501004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92162"/>
          </a:xfrm>
        </p:spPr>
        <p:txBody>
          <a:bodyPr/>
          <a:lstStyle/>
          <a:p>
            <a:r>
              <a:rPr lang="en-US" dirty="0" smtClean="0"/>
              <a:t>Religion in the Public Square</a:t>
            </a:r>
            <a:endParaRPr lang="en-US" dirty="0"/>
          </a:p>
        </p:txBody>
      </p:sp>
      <p:sp>
        <p:nvSpPr>
          <p:cNvPr id="3" name="Content Placeholder 2"/>
          <p:cNvSpPr>
            <a:spLocks noGrp="1"/>
          </p:cNvSpPr>
          <p:nvPr>
            <p:ph idx="1"/>
          </p:nvPr>
        </p:nvSpPr>
        <p:spPr>
          <a:xfrm>
            <a:off x="533400" y="5837382"/>
            <a:ext cx="8229600" cy="990600"/>
          </a:xfrm>
        </p:spPr>
        <p:txBody>
          <a:bodyPr>
            <a:normAutofit lnSpcReduction="10000"/>
          </a:bodyPr>
          <a:lstStyle/>
          <a:p>
            <a:r>
              <a:rPr lang="en-US" dirty="0" smtClean="0"/>
              <a:t>Efforts to discredit religious voice</a:t>
            </a:r>
          </a:p>
          <a:p>
            <a:r>
              <a:rPr lang="en-US" dirty="0" smtClean="0"/>
              <a:t>Free Exercise Reductionism</a:t>
            </a:r>
            <a:endParaRPr lang="en-US" dirty="0"/>
          </a:p>
        </p:txBody>
      </p:sp>
      <p:pic>
        <p:nvPicPr>
          <p:cNvPr id="4" name="Picture 2" descr="C:\Users\Jordan\Desktop\Screenshots\Screen shot 2011-03-03 at 10.42.03 AM.png"/>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38200" y="914400"/>
            <a:ext cx="7620000" cy="47625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58190502"/>
      </p:ext>
    </p:extLst>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Elder Quentin L. Cook</a:t>
            </a:r>
            <a:endParaRPr lang="en-US" dirty="0"/>
          </a:p>
        </p:txBody>
      </p:sp>
      <p:sp>
        <p:nvSpPr>
          <p:cNvPr id="3" name="Content Placeholder 2"/>
          <p:cNvSpPr>
            <a:spLocks noGrp="1"/>
          </p:cNvSpPr>
          <p:nvPr>
            <p:ph idx="1"/>
          </p:nvPr>
        </p:nvSpPr>
        <p:spPr>
          <a:xfrm>
            <a:off x="457200" y="1981200"/>
            <a:ext cx="8305800" cy="4572000"/>
          </a:xfrm>
        </p:spPr>
        <p:txBody>
          <a:bodyPr>
            <a:normAutofit fontScale="92500" lnSpcReduction="20000"/>
          </a:bodyPr>
          <a:lstStyle/>
          <a:p>
            <a:pPr marL="0" indent="0">
              <a:buNone/>
            </a:pPr>
            <a:r>
              <a:rPr lang="en-US" sz="3200" dirty="0">
                <a:effectLst>
                  <a:outerShdw blurRad="38100" dist="38100" dir="2700000" algn="tl">
                    <a:srgbClr val="000000">
                      <a:alpha val="43137"/>
                    </a:srgbClr>
                  </a:outerShdw>
                </a:effectLst>
              </a:rPr>
              <a:t>Freedom and light have never been easy to attain or maintain.  Since the War in Heaven, the forces of evil have used every means possible to destroy agency and extinguish light.  The assault on moral principles and religious freedom has never been stronger.  As Latter-day Saints, we need to do our best to preserve light and protect our families and communities from this assault on morality and religious freedom</a:t>
            </a:r>
            <a:r>
              <a:rPr lang="en-US" sz="3200" dirty="0" smtClean="0">
                <a:effectLst>
                  <a:outerShdw blurRad="38100" dist="38100" dir="2700000" algn="tl">
                    <a:srgbClr val="000000">
                      <a:alpha val="43137"/>
                    </a:srgbClr>
                  </a:outerShdw>
                </a:effectLst>
              </a:rPr>
              <a:t>.</a:t>
            </a:r>
          </a:p>
          <a:p>
            <a:pPr marL="0" indent="0">
              <a:buNone/>
            </a:pPr>
            <a:r>
              <a:rPr lang="en-US" sz="3200" dirty="0">
                <a:effectLst>
                  <a:outerShdw blurRad="38100" dist="38100" dir="2700000" algn="tl">
                    <a:srgbClr val="000000">
                      <a:alpha val="43137"/>
                    </a:srgbClr>
                  </a:outerShdw>
                </a:effectLst>
              </a:rPr>
              <a:t>	</a:t>
            </a:r>
            <a:r>
              <a:rPr lang="en-US" sz="3200" dirty="0" smtClean="0">
                <a:effectLst>
                  <a:outerShdw blurRad="38100" dist="38100" dir="2700000" algn="tl">
                    <a:srgbClr val="000000">
                      <a:alpha val="43137"/>
                    </a:srgbClr>
                  </a:outerShdw>
                </a:effectLst>
              </a:rPr>
              <a:t>	--General Conference, October 2010</a:t>
            </a:r>
            <a:endParaRPr lang="en-US"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60868595"/>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Constitutional Status of Religious Freedom Worldwide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All but ten constitutions on earth have been adopted since World War II.</a:t>
            </a:r>
          </a:p>
          <a:p>
            <a:r>
              <a:rPr lang="en-US" dirty="0" smtClean="0"/>
              <a:t>All international human rights instruments have been adopted in the same period</a:t>
            </a:r>
          </a:p>
          <a:p>
            <a:r>
              <a:rPr lang="en-US" dirty="0" smtClean="0"/>
              <a:t>Freedom of religion or belief has emerged as an axiomatic feature on the constitutional landscape</a:t>
            </a:r>
          </a:p>
          <a:p>
            <a:r>
              <a:rPr lang="en-US" dirty="0" smtClean="0"/>
              <a:t>The right is recognized in the overwhelming majority of the world’s constitutions</a:t>
            </a:r>
          </a:p>
          <a:p>
            <a:r>
              <a:rPr lang="en-US" dirty="0" smtClean="0"/>
              <a:t>This includes virtually every European Constitution and the constitution of every independent country in Latin America</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08365720"/>
      </p:ext>
    </p:extLst>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Sports Analogy</a:t>
            </a:r>
            <a:endParaRPr lang="en-US" dirty="0"/>
          </a:p>
        </p:txBody>
      </p:sp>
      <p:sp>
        <p:nvSpPr>
          <p:cNvPr id="3" name="Content Placeholder 2"/>
          <p:cNvSpPr>
            <a:spLocks noGrp="1"/>
          </p:cNvSpPr>
          <p:nvPr>
            <p:ph idx="1"/>
          </p:nvPr>
        </p:nvSpPr>
        <p:spPr/>
        <p:txBody>
          <a:bodyPr/>
          <a:lstStyle/>
          <a:p>
            <a:r>
              <a:rPr lang="en-US" dirty="0" smtClean="0"/>
              <a:t>San Diego v. BYU </a:t>
            </a:r>
          </a:p>
          <a:p>
            <a:r>
              <a:rPr lang="en-US" dirty="0" smtClean="0"/>
              <a:t>22,000 attended game.  </a:t>
            </a:r>
            <a:endParaRPr lang="en-US" dirty="0"/>
          </a:p>
          <a:p>
            <a:pPr lvl="1"/>
            <a:r>
              <a:rPr lang="en-US" dirty="0" smtClean="0"/>
              <a:t>$10 per student</a:t>
            </a:r>
          </a:p>
          <a:p>
            <a:pPr lvl="1"/>
            <a:r>
              <a:rPr lang="en-US" dirty="0" smtClean="0"/>
              <a:t>$23 for other tickets</a:t>
            </a:r>
          </a:p>
          <a:p>
            <a:pPr lvl="1"/>
            <a:r>
              <a:rPr lang="en-US" dirty="0" smtClean="0"/>
              <a:t>Yield:  $356,000</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07581600"/>
      </p:ext>
    </p:extLst>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Cougar Club Basic Levels</a:t>
            </a:r>
            <a:endParaRPr lang="en-US" dirty="0"/>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553536" y="1600200"/>
            <a:ext cx="6036927" cy="470852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16378388"/>
      </p:ext>
    </p:extLst>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Cougar Club Legacy</a:t>
            </a:r>
            <a:endParaRPr lang="en-U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948765" y="1600200"/>
            <a:ext cx="5246469" cy="470852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54823944"/>
      </p:ext>
    </p:extLst>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Constitutional and Legal Impacts</a:t>
            </a:r>
            <a:endParaRPr lang="en-US" dirty="0"/>
          </a:p>
        </p:txBody>
      </p:sp>
      <p:sp>
        <p:nvSpPr>
          <p:cNvPr id="3" name="Content Placeholder 2"/>
          <p:cNvSpPr>
            <a:spLocks noGrp="1"/>
          </p:cNvSpPr>
          <p:nvPr>
            <p:ph idx="1"/>
          </p:nvPr>
        </p:nvSpPr>
        <p:spPr>
          <a:xfrm>
            <a:off x="838200" y="1295400"/>
            <a:ext cx="8229600" cy="3048000"/>
          </a:xfrm>
        </p:spPr>
        <p:txBody>
          <a:bodyPr numCol="3">
            <a:noAutofit/>
          </a:bodyPr>
          <a:lstStyle/>
          <a:p>
            <a:pPr marL="0" indent="0">
              <a:lnSpc>
                <a:spcPct val="100000"/>
              </a:lnSpc>
              <a:spcBef>
                <a:spcPts val="0"/>
              </a:spcBef>
              <a:buNone/>
            </a:pPr>
            <a:r>
              <a:rPr lang="en-US" sz="2000" dirty="0" smtClean="0"/>
              <a:t>Afghanistan</a:t>
            </a:r>
          </a:p>
          <a:p>
            <a:pPr marL="0" indent="0">
              <a:lnSpc>
                <a:spcPct val="100000"/>
              </a:lnSpc>
              <a:spcBef>
                <a:spcPts val="0"/>
              </a:spcBef>
              <a:buNone/>
            </a:pPr>
            <a:r>
              <a:rPr lang="en-US" sz="2000" dirty="0" smtClean="0"/>
              <a:t>Albania</a:t>
            </a:r>
            <a:endParaRPr lang="en-US" sz="2000" dirty="0"/>
          </a:p>
          <a:p>
            <a:pPr marL="0" indent="0">
              <a:lnSpc>
                <a:spcPct val="100000"/>
              </a:lnSpc>
              <a:spcBef>
                <a:spcPts val="0"/>
              </a:spcBef>
              <a:buNone/>
            </a:pPr>
            <a:r>
              <a:rPr lang="en-US" sz="2000" dirty="0" smtClean="0"/>
              <a:t>Argentina</a:t>
            </a:r>
            <a:endParaRPr lang="en-US" sz="2000" dirty="0"/>
          </a:p>
          <a:p>
            <a:pPr marL="0" indent="0">
              <a:lnSpc>
                <a:spcPct val="100000"/>
              </a:lnSpc>
              <a:spcBef>
                <a:spcPts val="0"/>
              </a:spcBef>
              <a:buNone/>
            </a:pPr>
            <a:r>
              <a:rPr lang="en-US" sz="2000" dirty="0" smtClean="0"/>
              <a:t>Armenia</a:t>
            </a:r>
            <a:endParaRPr lang="en-US" sz="2000" dirty="0"/>
          </a:p>
          <a:p>
            <a:pPr marL="0" indent="0">
              <a:lnSpc>
                <a:spcPct val="100000"/>
              </a:lnSpc>
              <a:spcBef>
                <a:spcPts val="0"/>
              </a:spcBef>
              <a:buNone/>
            </a:pPr>
            <a:r>
              <a:rPr lang="en-US" sz="2000" dirty="0" smtClean="0"/>
              <a:t>Australia</a:t>
            </a:r>
            <a:endParaRPr lang="en-US" sz="2000" dirty="0"/>
          </a:p>
          <a:p>
            <a:pPr marL="0" indent="0">
              <a:lnSpc>
                <a:spcPct val="100000"/>
              </a:lnSpc>
              <a:spcBef>
                <a:spcPts val="0"/>
              </a:spcBef>
              <a:buNone/>
            </a:pPr>
            <a:r>
              <a:rPr lang="en-US" sz="2000" dirty="0" smtClean="0"/>
              <a:t>Azerbaijan</a:t>
            </a:r>
            <a:endParaRPr lang="en-US" sz="2000" dirty="0"/>
          </a:p>
          <a:p>
            <a:pPr marL="0" indent="0">
              <a:lnSpc>
                <a:spcPct val="100000"/>
              </a:lnSpc>
              <a:spcBef>
                <a:spcPts val="0"/>
              </a:spcBef>
              <a:buNone/>
            </a:pPr>
            <a:r>
              <a:rPr lang="en-US" sz="2000" dirty="0" smtClean="0"/>
              <a:t>Belarus</a:t>
            </a:r>
          </a:p>
          <a:p>
            <a:pPr marL="0" indent="0">
              <a:lnSpc>
                <a:spcPct val="100000"/>
              </a:lnSpc>
              <a:spcBef>
                <a:spcPts val="0"/>
              </a:spcBef>
              <a:buNone/>
            </a:pPr>
            <a:r>
              <a:rPr lang="en-US" sz="2000" dirty="0" smtClean="0"/>
              <a:t>Belgium</a:t>
            </a:r>
            <a:endParaRPr lang="en-US" sz="2000" dirty="0"/>
          </a:p>
          <a:p>
            <a:pPr marL="0" indent="0">
              <a:lnSpc>
                <a:spcPct val="100000"/>
              </a:lnSpc>
              <a:spcBef>
                <a:spcPts val="0"/>
              </a:spcBef>
              <a:buNone/>
            </a:pPr>
            <a:r>
              <a:rPr lang="en-US" sz="2000" dirty="0" smtClean="0"/>
              <a:t>Bosnia and </a:t>
            </a:r>
          </a:p>
          <a:p>
            <a:pPr marL="0" indent="0">
              <a:lnSpc>
                <a:spcPct val="100000"/>
              </a:lnSpc>
              <a:spcBef>
                <a:spcPts val="0"/>
              </a:spcBef>
              <a:buNone/>
            </a:pPr>
            <a:r>
              <a:rPr lang="en-US" sz="2000" dirty="0" smtClean="0"/>
              <a:t>Herzegovina</a:t>
            </a:r>
            <a:endParaRPr lang="en-US" sz="2000" dirty="0"/>
          </a:p>
          <a:p>
            <a:pPr marL="0" indent="0">
              <a:lnSpc>
                <a:spcPct val="100000"/>
              </a:lnSpc>
              <a:spcBef>
                <a:spcPts val="0"/>
              </a:spcBef>
              <a:buNone/>
            </a:pPr>
            <a:r>
              <a:rPr lang="en-US" sz="2000" dirty="0" smtClean="0"/>
              <a:t>Bulgaria</a:t>
            </a:r>
          </a:p>
          <a:p>
            <a:pPr marL="0" indent="0">
              <a:lnSpc>
                <a:spcPct val="100000"/>
              </a:lnSpc>
              <a:spcBef>
                <a:spcPts val="0"/>
              </a:spcBef>
              <a:buNone/>
            </a:pPr>
            <a:r>
              <a:rPr lang="en-US" sz="2000" dirty="0" smtClean="0"/>
              <a:t>Chile</a:t>
            </a:r>
            <a:endParaRPr lang="en-US" sz="2000" dirty="0"/>
          </a:p>
          <a:p>
            <a:pPr marL="0" indent="0">
              <a:lnSpc>
                <a:spcPct val="100000"/>
              </a:lnSpc>
              <a:spcBef>
                <a:spcPts val="0"/>
              </a:spcBef>
              <a:buNone/>
            </a:pPr>
            <a:r>
              <a:rPr lang="en-US" sz="2000" dirty="0" smtClean="0"/>
              <a:t>China</a:t>
            </a:r>
            <a:endParaRPr lang="en-US" sz="2000" dirty="0"/>
          </a:p>
          <a:p>
            <a:pPr marL="0" indent="0">
              <a:lnSpc>
                <a:spcPct val="100000"/>
              </a:lnSpc>
              <a:spcBef>
                <a:spcPts val="0"/>
              </a:spcBef>
              <a:buNone/>
            </a:pPr>
            <a:r>
              <a:rPr lang="en-US" sz="2000" dirty="0" smtClean="0"/>
              <a:t>Columbia</a:t>
            </a:r>
            <a:endParaRPr lang="en-US" sz="2000" dirty="0"/>
          </a:p>
          <a:p>
            <a:pPr marL="0" indent="0">
              <a:lnSpc>
                <a:spcPct val="100000"/>
              </a:lnSpc>
              <a:spcBef>
                <a:spcPts val="0"/>
              </a:spcBef>
              <a:buNone/>
            </a:pPr>
            <a:r>
              <a:rPr lang="en-US" sz="2000" dirty="0" smtClean="0"/>
              <a:t>Croatia</a:t>
            </a:r>
            <a:endParaRPr lang="en-US" sz="2000" dirty="0"/>
          </a:p>
          <a:p>
            <a:pPr marL="0" indent="0">
              <a:lnSpc>
                <a:spcPct val="100000"/>
              </a:lnSpc>
              <a:spcBef>
                <a:spcPts val="0"/>
              </a:spcBef>
              <a:buNone/>
            </a:pPr>
            <a:r>
              <a:rPr lang="en-US" sz="2000" dirty="0" smtClean="0"/>
              <a:t>Czech Republic</a:t>
            </a:r>
            <a:endParaRPr lang="en-US" sz="2000" dirty="0"/>
          </a:p>
          <a:p>
            <a:pPr marL="0" indent="0">
              <a:lnSpc>
                <a:spcPct val="100000"/>
              </a:lnSpc>
              <a:spcBef>
                <a:spcPts val="0"/>
              </a:spcBef>
              <a:buNone/>
            </a:pPr>
            <a:endParaRPr lang="en-US" sz="2000" dirty="0"/>
          </a:p>
          <a:p>
            <a:pPr marL="0" indent="0">
              <a:lnSpc>
                <a:spcPct val="100000"/>
              </a:lnSpc>
              <a:spcBef>
                <a:spcPts val="0"/>
              </a:spcBef>
              <a:buNone/>
            </a:pPr>
            <a:endParaRPr lang="en-US" sz="2000" dirty="0"/>
          </a:p>
          <a:p>
            <a:pPr marL="0" indent="0">
              <a:lnSpc>
                <a:spcPct val="100000"/>
              </a:lnSpc>
              <a:spcBef>
                <a:spcPts val="0"/>
              </a:spcBef>
              <a:buNone/>
            </a:pPr>
            <a:endParaRPr lang="en-US" sz="2000" dirty="0"/>
          </a:p>
          <a:p>
            <a:pPr marL="0" indent="0">
              <a:lnSpc>
                <a:spcPct val="100000"/>
              </a:lnSpc>
              <a:spcBef>
                <a:spcPts val="0"/>
              </a:spcBef>
              <a:buNone/>
            </a:pPr>
            <a:endParaRPr lang="en-US" sz="2000" dirty="0" smtClean="0"/>
          </a:p>
          <a:p>
            <a:pPr marL="0" indent="0">
              <a:lnSpc>
                <a:spcPct val="100000"/>
              </a:lnSpc>
              <a:spcBef>
                <a:spcPts val="0"/>
              </a:spcBef>
              <a:buNone/>
            </a:pPr>
            <a:r>
              <a:rPr lang="en-US" sz="2000" dirty="0"/>
              <a:t>Dominican Republic</a:t>
            </a:r>
          </a:p>
          <a:p>
            <a:pPr marL="0" indent="0">
              <a:lnSpc>
                <a:spcPct val="100000"/>
              </a:lnSpc>
              <a:spcBef>
                <a:spcPts val="0"/>
              </a:spcBef>
              <a:buNone/>
            </a:pPr>
            <a:r>
              <a:rPr lang="en-US" sz="2000" dirty="0" smtClean="0"/>
              <a:t>Estonia</a:t>
            </a:r>
            <a:endParaRPr lang="en-US" sz="2000" dirty="0"/>
          </a:p>
          <a:p>
            <a:pPr marL="0" indent="0">
              <a:lnSpc>
                <a:spcPct val="100000"/>
              </a:lnSpc>
              <a:spcBef>
                <a:spcPts val="0"/>
              </a:spcBef>
              <a:buNone/>
            </a:pPr>
            <a:r>
              <a:rPr lang="en-US" sz="2000" dirty="0" smtClean="0"/>
              <a:t>France</a:t>
            </a:r>
            <a:endParaRPr lang="en-US" sz="2000" dirty="0"/>
          </a:p>
          <a:p>
            <a:pPr marL="0" indent="0">
              <a:lnSpc>
                <a:spcPct val="100000"/>
              </a:lnSpc>
              <a:spcBef>
                <a:spcPts val="0"/>
              </a:spcBef>
              <a:buNone/>
            </a:pPr>
            <a:r>
              <a:rPr lang="en-US" sz="2000" dirty="0" smtClean="0"/>
              <a:t>Georgia</a:t>
            </a:r>
            <a:endParaRPr lang="en-US" sz="2000" dirty="0"/>
          </a:p>
          <a:p>
            <a:pPr marL="0" indent="0">
              <a:lnSpc>
                <a:spcPct val="100000"/>
              </a:lnSpc>
              <a:spcBef>
                <a:spcPts val="0"/>
              </a:spcBef>
              <a:buNone/>
            </a:pPr>
            <a:r>
              <a:rPr lang="en-US" sz="2000" dirty="0" smtClean="0"/>
              <a:t>Hungary</a:t>
            </a:r>
            <a:endParaRPr lang="en-US" sz="2000" dirty="0"/>
          </a:p>
          <a:p>
            <a:pPr marL="0" indent="0">
              <a:lnSpc>
                <a:spcPct val="100000"/>
              </a:lnSpc>
              <a:spcBef>
                <a:spcPts val="0"/>
              </a:spcBef>
              <a:buNone/>
            </a:pPr>
            <a:r>
              <a:rPr lang="en-US" sz="2000" dirty="0" smtClean="0"/>
              <a:t>Indonesia</a:t>
            </a:r>
            <a:endParaRPr lang="en-US" sz="2000" dirty="0"/>
          </a:p>
          <a:p>
            <a:pPr marL="0" indent="0">
              <a:lnSpc>
                <a:spcPct val="100000"/>
              </a:lnSpc>
              <a:spcBef>
                <a:spcPts val="0"/>
              </a:spcBef>
              <a:buNone/>
            </a:pPr>
            <a:r>
              <a:rPr lang="en-US" sz="2000" dirty="0" smtClean="0"/>
              <a:t>Iraq</a:t>
            </a:r>
            <a:endParaRPr lang="en-US" sz="2000" dirty="0"/>
          </a:p>
          <a:p>
            <a:pPr marL="0" indent="0">
              <a:lnSpc>
                <a:spcPct val="100000"/>
              </a:lnSpc>
              <a:spcBef>
                <a:spcPts val="0"/>
              </a:spcBef>
              <a:buNone/>
            </a:pPr>
            <a:r>
              <a:rPr lang="en-US" sz="2000" dirty="0" smtClean="0"/>
              <a:t>Italy</a:t>
            </a:r>
            <a:endParaRPr lang="en-US" sz="2000" dirty="0"/>
          </a:p>
          <a:p>
            <a:pPr marL="0" indent="0">
              <a:lnSpc>
                <a:spcPct val="100000"/>
              </a:lnSpc>
              <a:spcBef>
                <a:spcPts val="0"/>
              </a:spcBef>
              <a:buNone/>
            </a:pPr>
            <a:r>
              <a:rPr lang="en-US" sz="2000" dirty="0" smtClean="0"/>
              <a:t>Japan</a:t>
            </a:r>
            <a:endParaRPr lang="en-US" sz="2000" dirty="0"/>
          </a:p>
          <a:p>
            <a:pPr marL="0" indent="0">
              <a:lnSpc>
                <a:spcPct val="100000"/>
              </a:lnSpc>
              <a:spcBef>
                <a:spcPts val="0"/>
              </a:spcBef>
              <a:buNone/>
            </a:pPr>
            <a:r>
              <a:rPr lang="en-US" sz="2000" dirty="0" smtClean="0"/>
              <a:t>Kazakhstan</a:t>
            </a:r>
            <a:endParaRPr lang="en-US" sz="2000" dirty="0"/>
          </a:p>
          <a:p>
            <a:pPr marL="0" indent="0">
              <a:lnSpc>
                <a:spcPct val="100000"/>
              </a:lnSpc>
              <a:spcBef>
                <a:spcPts val="0"/>
              </a:spcBef>
              <a:buNone/>
            </a:pPr>
            <a:r>
              <a:rPr lang="en-US" sz="2000" dirty="0" smtClean="0"/>
              <a:t>Kyrgyzstan</a:t>
            </a:r>
            <a:endParaRPr lang="en-US" sz="2000" dirty="0"/>
          </a:p>
          <a:p>
            <a:pPr marL="0" indent="0">
              <a:lnSpc>
                <a:spcPct val="100000"/>
              </a:lnSpc>
              <a:spcBef>
                <a:spcPts val="0"/>
              </a:spcBef>
              <a:buNone/>
            </a:pPr>
            <a:r>
              <a:rPr lang="en-US" sz="2000" dirty="0" smtClean="0"/>
              <a:t>Latvia</a:t>
            </a:r>
            <a:endParaRPr lang="en-US" sz="2000" dirty="0"/>
          </a:p>
          <a:p>
            <a:pPr marL="0" indent="0">
              <a:lnSpc>
                <a:spcPct val="100000"/>
              </a:lnSpc>
              <a:spcBef>
                <a:spcPts val="0"/>
              </a:spcBef>
              <a:buNone/>
            </a:pPr>
            <a:r>
              <a:rPr lang="en-US" sz="2000" dirty="0" smtClean="0"/>
              <a:t>Macedonia</a:t>
            </a:r>
            <a:endParaRPr lang="en-US" sz="2000" dirty="0"/>
          </a:p>
          <a:p>
            <a:pPr marL="0" indent="0">
              <a:lnSpc>
                <a:spcPct val="100000"/>
              </a:lnSpc>
              <a:spcBef>
                <a:spcPts val="0"/>
              </a:spcBef>
              <a:buNone/>
            </a:pPr>
            <a:r>
              <a:rPr lang="en-US" sz="2000" dirty="0" smtClean="0"/>
              <a:t>Moldova</a:t>
            </a:r>
            <a:endParaRPr lang="en-US" sz="2000" dirty="0"/>
          </a:p>
          <a:p>
            <a:pPr marL="0" indent="0">
              <a:lnSpc>
                <a:spcPct val="100000"/>
              </a:lnSpc>
              <a:spcBef>
                <a:spcPts val="0"/>
              </a:spcBef>
              <a:buNone/>
            </a:pPr>
            <a:r>
              <a:rPr lang="en-US" sz="2000" dirty="0" smtClean="0"/>
              <a:t>Nepal</a:t>
            </a:r>
            <a:endParaRPr lang="en-US" sz="2000" dirty="0"/>
          </a:p>
          <a:p>
            <a:pPr marL="0" indent="0">
              <a:lnSpc>
                <a:spcPct val="100000"/>
              </a:lnSpc>
              <a:spcBef>
                <a:spcPts val="0"/>
              </a:spcBef>
              <a:buNone/>
            </a:pPr>
            <a:r>
              <a:rPr lang="en-US" sz="2000" dirty="0" smtClean="0"/>
              <a:t>Nigeria</a:t>
            </a:r>
          </a:p>
          <a:p>
            <a:pPr marL="0" indent="0">
              <a:lnSpc>
                <a:spcPct val="100000"/>
              </a:lnSpc>
              <a:spcBef>
                <a:spcPts val="0"/>
              </a:spcBef>
              <a:buNone/>
            </a:pPr>
            <a:r>
              <a:rPr lang="en-US" sz="2000" dirty="0" smtClean="0"/>
              <a:t/>
            </a:r>
            <a:br>
              <a:rPr lang="en-US" sz="2000" dirty="0" smtClean="0"/>
            </a:br>
            <a:endParaRPr lang="en-US" sz="2000" dirty="0" smtClean="0"/>
          </a:p>
          <a:p>
            <a:pPr marL="0" indent="0">
              <a:lnSpc>
                <a:spcPct val="100000"/>
              </a:lnSpc>
              <a:spcBef>
                <a:spcPts val="0"/>
              </a:spcBef>
              <a:buNone/>
            </a:pPr>
            <a:endParaRPr lang="en-US" sz="2000" dirty="0"/>
          </a:p>
          <a:p>
            <a:pPr marL="0" indent="0">
              <a:lnSpc>
                <a:spcPct val="100000"/>
              </a:lnSpc>
              <a:spcBef>
                <a:spcPts val="0"/>
              </a:spcBef>
              <a:buNone/>
            </a:pPr>
            <a:endParaRPr lang="en-US" sz="2000" dirty="0"/>
          </a:p>
          <a:p>
            <a:pPr marL="0" indent="0">
              <a:lnSpc>
                <a:spcPct val="100000"/>
              </a:lnSpc>
              <a:spcBef>
                <a:spcPts val="0"/>
              </a:spcBef>
              <a:buNone/>
            </a:pPr>
            <a:r>
              <a:rPr lang="en-US" sz="2000" dirty="0"/>
              <a:t>Peru</a:t>
            </a:r>
          </a:p>
          <a:p>
            <a:pPr marL="0" indent="0">
              <a:lnSpc>
                <a:spcPct val="100000"/>
              </a:lnSpc>
              <a:spcBef>
                <a:spcPts val="0"/>
              </a:spcBef>
              <a:buNone/>
            </a:pPr>
            <a:r>
              <a:rPr lang="en-US" sz="2000" dirty="0" smtClean="0"/>
              <a:t>Romania</a:t>
            </a:r>
            <a:endParaRPr lang="en-US" sz="2000" dirty="0"/>
          </a:p>
          <a:p>
            <a:pPr marL="0" indent="0">
              <a:lnSpc>
                <a:spcPct val="100000"/>
              </a:lnSpc>
              <a:spcBef>
                <a:spcPts val="0"/>
              </a:spcBef>
              <a:buNone/>
            </a:pPr>
            <a:r>
              <a:rPr lang="en-US" sz="2000" dirty="0" smtClean="0"/>
              <a:t>Russia</a:t>
            </a:r>
            <a:endParaRPr lang="en-US" sz="2000" dirty="0"/>
          </a:p>
          <a:p>
            <a:pPr marL="0" indent="0">
              <a:lnSpc>
                <a:spcPct val="100000"/>
              </a:lnSpc>
              <a:spcBef>
                <a:spcPts val="0"/>
              </a:spcBef>
              <a:buNone/>
            </a:pPr>
            <a:r>
              <a:rPr lang="en-US" sz="2000" dirty="0" smtClean="0"/>
              <a:t>Rwanda</a:t>
            </a:r>
            <a:endParaRPr lang="en-US" sz="2000" dirty="0"/>
          </a:p>
          <a:p>
            <a:pPr marL="0" indent="0">
              <a:lnSpc>
                <a:spcPct val="100000"/>
              </a:lnSpc>
              <a:spcBef>
                <a:spcPts val="0"/>
              </a:spcBef>
              <a:buNone/>
            </a:pPr>
            <a:r>
              <a:rPr lang="en-US" sz="2000" dirty="0" smtClean="0"/>
              <a:t>Samoa</a:t>
            </a:r>
            <a:endParaRPr lang="en-US" sz="2000" dirty="0"/>
          </a:p>
          <a:p>
            <a:pPr marL="0" indent="0">
              <a:lnSpc>
                <a:spcPct val="100000"/>
              </a:lnSpc>
              <a:spcBef>
                <a:spcPts val="0"/>
              </a:spcBef>
              <a:buNone/>
            </a:pPr>
            <a:r>
              <a:rPr lang="en-US" sz="2000" dirty="0" smtClean="0"/>
              <a:t>Serbia</a:t>
            </a:r>
            <a:endParaRPr lang="en-US" sz="2000" dirty="0"/>
          </a:p>
          <a:p>
            <a:pPr marL="0" indent="0">
              <a:lnSpc>
                <a:spcPct val="100000"/>
              </a:lnSpc>
              <a:spcBef>
                <a:spcPts val="0"/>
              </a:spcBef>
              <a:buNone/>
            </a:pPr>
            <a:r>
              <a:rPr lang="en-US" sz="2000" dirty="0" smtClean="0"/>
              <a:t>Slovakia</a:t>
            </a:r>
            <a:endParaRPr lang="en-US" sz="2000" dirty="0"/>
          </a:p>
          <a:p>
            <a:pPr marL="0" indent="0">
              <a:lnSpc>
                <a:spcPct val="100000"/>
              </a:lnSpc>
              <a:spcBef>
                <a:spcPts val="0"/>
              </a:spcBef>
              <a:buNone/>
            </a:pPr>
            <a:r>
              <a:rPr lang="en-US" sz="2000" dirty="0" smtClean="0"/>
              <a:t>Slovenia</a:t>
            </a:r>
            <a:endParaRPr lang="en-US" sz="2000" dirty="0"/>
          </a:p>
          <a:p>
            <a:pPr marL="0" indent="0">
              <a:lnSpc>
                <a:spcPct val="100000"/>
              </a:lnSpc>
              <a:spcBef>
                <a:spcPts val="0"/>
              </a:spcBef>
              <a:buNone/>
            </a:pPr>
            <a:r>
              <a:rPr lang="en-US" sz="2000" dirty="0" smtClean="0"/>
              <a:t>Spain</a:t>
            </a:r>
            <a:endParaRPr lang="en-US" sz="2000" dirty="0"/>
          </a:p>
          <a:p>
            <a:pPr marL="0" indent="0">
              <a:lnSpc>
                <a:spcPct val="100000"/>
              </a:lnSpc>
              <a:spcBef>
                <a:spcPts val="0"/>
              </a:spcBef>
              <a:buNone/>
            </a:pPr>
            <a:r>
              <a:rPr lang="en-US" sz="2000" dirty="0" smtClean="0"/>
              <a:t>Tajikistan</a:t>
            </a:r>
            <a:endParaRPr lang="en-US" sz="2000" dirty="0"/>
          </a:p>
          <a:p>
            <a:pPr marL="0" indent="0">
              <a:lnSpc>
                <a:spcPct val="100000"/>
              </a:lnSpc>
              <a:spcBef>
                <a:spcPts val="0"/>
              </a:spcBef>
              <a:buNone/>
            </a:pPr>
            <a:r>
              <a:rPr lang="en-US" sz="2000" dirty="0" smtClean="0"/>
              <a:t>Thailand</a:t>
            </a:r>
            <a:endParaRPr lang="en-US" sz="2000" dirty="0"/>
          </a:p>
          <a:p>
            <a:pPr marL="0" indent="0">
              <a:lnSpc>
                <a:spcPct val="100000"/>
              </a:lnSpc>
              <a:spcBef>
                <a:spcPts val="0"/>
              </a:spcBef>
              <a:buNone/>
            </a:pPr>
            <a:r>
              <a:rPr lang="en-US" sz="2000" dirty="0" smtClean="0"/>
              <a:t>Turkmenistan</a:t>
            </a:r>
            <a:endParaRPr lang="en-US" sz="2000" dirty="0"/>
          </a:p>
          <a:p>
            <a:pPr marL="0" indent="0">
              <a:lnSpc>
                <a:spcPct val="100000"/>
              </a:lnSpc>
              <a:spcBef>
                <a:spcPts val="0"/>
              </a:spcBef>
              <a:buNone/>
            </a:pPr>
            <a:r>
              <a:rPr lang="en-US" sz="2000" dirty="0" smtClean="0"/>
              <a:t>Ukraine</a:t>
            </a:r>
            <a:endParaRPr lang="en-US" sz="2000" dirty="0"/>
          </a:p>
          <a:p>
            <a:pPr marL="0" indent="0">
              <a:lnSpc>
                <a:spcPct val="100000"/>
              </a:lnSpc>
              <a:spcBef>
                <a:spcPts val="0"/>
              </a:spcBef>
              <a:buNone/>
            </a:pPr>
            <a:r>
              <a:rPr lang="en-US" sz="2000" dirty="0" smtClean="0"/>
              <a:t>United States</a:t>
            </a:r>
            <a:endParaRPr lang="en-US" sz="2000" dirty="0"/>
          </a:p>
          <a:p>
            <a:pPr marL="0" indent="0">
              <a:lnSpc>
                <a:spcPct val="100000"/>
              </a:lnSpc>
              <a:spcBef>
                <a:spcPts val="0"/>
              </a:spcBef>
              <a:buNone/>
            </a:pPr>
            <a:r>
              <a:rPr lang="en-US" sz="2000" dirty="0" smtClean="0"/>
              <a:t>Vietnam</a:t>
            </a:r>
            <a:endParaRPr lang="en-US" sz="2000" dirty="0"/>
          </a:p>
          <a:p>
            <a:pPr marL="0" indent="0">
              <a:lnSpc>
                <a:spcPct val="100000"/>
              </a:lnSpc>
              <a:spcBef>
                <a:spcPts val="0"/>
              </a:spcBef>
              <a:buNone/>
            </a:pPr>
            <a:endParaRPr lang="en-US" sz="2000" dirty="0"/>
          </a:p>
          <a:p>
            <a:pPr marL="0" indent="0">
              <a:lnSpc>
                <a:spcPct val="100000"/>
              </a:lnSpc>
              <a:spcBef>
                <a:spcPts val="0"/>
              </a:spcBef>
              <a:buNone/>
            </a:pPr>
            <a:endParaRPr lang="en-US" sz="2000" dirty="0"/>
          </a:p>
          <a:p>
            <a:pPr marL="0" indent="0">
              <a:lnSpc>
                <a:spcPct val="100000"/>
              </a:lnSpc>
              <a:spcBef>
                <a:spcPts val="0"/>
              </a:spcBef>
              <a:buNone/>
            </a:pPr>
            <a:endParaRPr lang="en-US" sz="2000" dirty="0"/>
          </a:p>
          <a:p>
            <a:pPr marL="0" indent="0">
              <a:buNone/>
            </a:pPr>
            <a:endParaRPr lang="en-US" sz="2000"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7072051"/>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Persecution</a:t>
            </a:r>
            <a:endParaRPr lang="en-US" dirty="0"/>
          </a:p>
        </p:txBody>
      </p:sp>
      <p:sp>
        <p:nvSpPr>
          <p:cNvPr id="3" name="Content Placeholder 2"/>
          <p:cNvSpPr>
            <a:spLocks noGrp="1"/>
          </p:cNvSpPr>
          <p:nvPr>
            <p:ph idx="1"/>
          </p:nvPr>
        </p:nvSpPr>
        <p:spPr/>
        <p:txBody>
          <a:bodyPr/>
          <a:lstStyle/>
          <a:p>
            <a:r>
              <a:rPr lang="en-US" dirty="0" smtClean="0"/>
              <a:t>Study of 143 countries with population greater than 2,000,000 (99% of world)</a:t>
            </a:r>
          </a:p>
          <a:p>
            <a:r>
              <a:rPr lang="en-US" dirty="0" smtClean="0"/>
              <a:t>86% (123 countries) had persecution</a:t>
            </a:r>
          </a:p>
          <a:p>
            <a:r>
              <a:rPr lang="en-US" dirty="0" smtClean="0"/>
              <a:t>36 countries had more than 1,000 cases</a:t>
            </a:r>
          </a:p>
          <a:p>
            <a:r>
              <a:rPr lang="en-US" dirty="0" smtClean="0"/>
              <a:t>25 countries had more than 10,000 cases</a:t>
            </a:r>
          </a:p>
          <a:p>
            <a:pPr marL="137160" indent="0">
              <a:buNone/>
            </a:pPr>
            <a:r>
              <a:rPr lang="en-US" dirty="0" smtClean="0">
                <a:solidFill>
                  <a:srgbClr val="FFE69F"/>
                </a:solidFill>
              </a:rPr>
              <a:t>Brian Grim and Roger Finke, The Price of Freedom Denied (Cambridge U. Press 2011)</a:t>
            </a:r>
            <a:endParaRPr lang="en-US" dirty="0">
              <a:solidFill>
                <a:srgbClr val="FFE69F"/>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7307592"/>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Global Restrictions on Religion</a:t>
            </a:r>
            <a:endParaRPr lang="en-US" dirty="0">
              <a:latin typeface="Times New Roman" pitchFamily="18" charset="0"/>
              <a:cs typeface="Times New Roman" pitchFamily="18" charset="0"/>
            </a:endParaRPr>
          </a:p>
        </p:txBody>
      </p:sp>
      <p:pic>
        <p:nvPicPr>
          <p:cNvPr id="8" name="Content Placeholder 7" descr="Percent Under High Restriction 2132010 24049 AM.bmp.jpg"/>
          <p:cNvPicPr>
            <a:picLocks noGrp="1" noChangeAspect="1"/>
          </p:cNvPicPr>
          <p:nvPr>
            <p:ph idx="1"/>
          </p:nvPr>
        </p:nvPicPr>
        <p:blipFill>
          <a:blip r:embed="rId3" cstate="print"/>
          <a:stretch>
            <a:fillRect/>
          </a:stretch>
        </p:blipFill>
        <p:spPr>
          <a:xfrm>
            <a:off x="1295400" y="1600200"/>
            <a:ext cx="6561809" cy="4225970"/>
          </a:xfrm>
        </p:spPr>
      </p:pic>
      <p:sp>
        <p:nvSpPr>
          <p:cNvPr id="9" name="TextBox 8"/>
          <p:cNvSpPr txBox="1"/>
          <p:nvPr/>
        </p:nvSpPr>
        <p:spPr>
          <a:xfrm>
            <a:off x="1371600" y="6027003"/>
            <a:ext cx="8507457" cy="830997"/>
          </a:xfrm>
          <a:prstGeom prst="rect">
            <a:avLst/>
          </a:prstGeom>
          <a:noFill/>
        </p:spPr>
        <p:txBody>
          <a:bodyPr wrap="square" rtlCol="0">
            <a:spAutoFit/>
          </a:bodyPr>
          <a:lstStyle/>
          <a:p>
            <a:r>
              <a:rPr lang="en-US" sz="2400" dirty="0" smtClean="0">
                <a:latin typeface="Times New Roman" pitchFamily="18" charset="0"/>
                <a:cs typeface="Times New Roman" pitchFamily="18" charset="0"/>
              </a:rPr>
              <a:t>Pew Forum on Religion and Public Life, Report on</a:t>
            </a:r>
          </a:p>
          <a:p>
            <a:r>
              <a:rPr lang="en-US" sz="2400" dirty="0" smtClean="0">
                <a:latin typeface="Times New Roman" pitchFamily="18" charset="0"/>
                <a:cs typeface="Times New Roman" pitchFamily="18" charset="0"/>
              </a:rPr>
              <a:t>Global Restrictions on Religion, December 2009</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627869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latin typeface="Times New Roman" pitchFamily="18" charset="0"/>
                <a:cs typeface="Times New Roman" pitchFamily="18" charset="0"/>
              </a:rPr>
              <a:t>Religious Restrictions in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Twenty-five Largest Countries</a:t>
            </a:r>
            <a:endParaRPr lang="en-US" dirty="0">
              <a:latin typeface="Times New Roman" pitchFamily="18" charset="0"/>
              <a:cs typeface="Times New Roman" pitchFamily="18" charset="0"/>
            </a:endParaRPr>
          </a:p>
        </p:txBody>
      </p:sp>
      <p:pic>
        <p:nvPicPr>
          <p:cNvPr id="8" name="Content Placeholder 7" descr="25 Largest countries 2132010 25052 AM.bmp.jpg"/>
          <p:cNvPicPr>
            <a:picLocks noGrp="1" noChangeAspect="1"/>
          </p:cNvPicPr>
          <p:nvPr>
            <p:ph idx="1"/>
          </p:nvPr>
        </p:nvPicPr>
        <p:blipFill>
          <a:blip r:embed="rId3" cstate="print"/>
          <a:stretch>
            <a:fillRect/>
          </a:stretch>
        </p:blipFill>
        <p:spPr>
          <a:xfrm>
            <a:off x="2209800" y="1371600"/>
            <a:ext cx="4696295" cy="4525963"/>
          </a:xfrm>
        </p:spPr>
      </p:pic>
      <p:sp>
        <p:nvSpPr>
          <p:cNvPr id="10" name="TextBox 9"/>
          <p:cNvSpPr txBox="1"/>
          <p:nvPr/>
        </p:nvSpPr>
        <p:spPr>
          <a:xfrm>
            <a:off x="1371600" y="6019800"/>
            <a:ext cx="6479659" cy="1107996"/>
          </a:xfrm>
          <a:prstGeom prst="rect">
            <a:avLst/>
          </a:prstGeom>
          <a:noFill/>
        </p:spPr>
        <p:txBody>
          <a:bodyPr wrap="none" rtlCol="0">
            <a:spAutoFit/>
          </a:bodyPr>
          <a:lstStyle/>
          <a:p>
            <a:r>
              <a:rPr lang="en-US" sz="2400" dirty="0" smtClean="0">
                <a:latin typeface="Times New Roman" pitchFamily="18" charset="0"/>
                <a:cs typeface="Times New Roman" pitchFamily="18" charset="0"/>
              </a:rPr>
              <a:t>Pew Forum on Religion and Public Life, Report on</a:t>
            </a:r>
          </a:p>
          <a:p>
            <a:r>
              <a:rPr lang="en-US" sz="2400" dirty="0" smtClean="0">
                <a:latin typeface="Times New Roman" pitchFamily="18" charset="0"/>
                <a:cs typeface="Times New Roman" pitchFamily="18" charset="0"/>
              </a:rPr>
              <a:t>Global Restrictions on Religion, December 2009</a:t>
            </a:r>
          </a:p>
          <a:p>
            <a:endParaRPr lang="en-US" dirty="0" smtClean="0">
              <a:latin typeface="Times New Roman" pitchFamily="18" charset="0"/>
              <a:cs typeface="Times New Roman" pitchFamily="18"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42886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35194" y="685800"/>
            <a:ext cx="8991600" cy="1066800"/>
          </a:xfrm>
        </p:spPr>
        <p:txBody>
          <a:bodyPr>
            <a:normAutofit fontScale="90000"/>
          </a:bodyPr>
          <a:lstStyle/>
          <a:p>
            <a:r>
              <a:rPr lang="en-US" dirty="0" smtClean="0"/>
              <a:t>Elder Dallin H. Oaks</a:t>
            </a:r>
            <a:br>
              <a:rPr lang="en-US" dirty="0" smtClean="0"/>
            </a:br>
            <a:r>
              <a:rPr lang="en-US" dirty="0" smtClean="0"/>
              <a:t>BYU-Idaho</a:t>
            </a:r>
            <a:endParaRPr lang="en-US" dirty="0"/>
          </a:p>
        </p:txBody>
      </p:sp>
      <p:sp>
        <p:nvSpPr>
          <p:cNvPr id="3" name="Content Placeholder 2"/>
          <p:cNvSpPr>
            <a:spLocks noGrp="1"/>
          </p:cNvSpPr>
          <p:nvPr>
            <p:ph idx="1"/>
          </p:nvPr>
        </p:nvSpPr>
        <p:spPr>
          <a:xfrm>
            <a:off x="685800" y="2438400"/>
            <a:ext cx="7848600" cy="4038600"/>
          </a:xfrm>
        </p:spPr>
        <p:txBody>
          <a:bodyPr/>
          <a:lstStyle/>
          <a:p>
            <a:pPr marL="0" indent="0">
              <a:buNone/>
            </a:pPr>
            <a:r>
              <a:rPr lang="en-US" dirty="0" smtClean="0"/>
              <a:t>“There is a battle over the meaning of [religious] freedom.  The contest is of eternal importance, and it is your generation that must understand the issues and make the efforts to prevail.”</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79172789"/>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t>New Empirical Research</a:t>
            </a:r>
            <a:endParaRPr lang="en-US" sz="3200" dirty="0"/>
          </a:p>
        </p:txBody>
      </p:sp>
      <p:sp>
        <p:nvSpPr>
          <p:cNvPr id="6" name="Text Placeholder 5"/>
          <p:cNvSpPr>
            <a:spLocks noGrp="1"/>
          </p:cNvSpPr>
          <p:nvPr>
            <p:ph type="body" idx="2"/>
          </p:nvPr>
        </p:nvSpPr>
        <p:spPr/>
        <p:txBody>
          <a:bodyPr>
            <a:normAutofit/>
          </a:bodyPr>
          <a:lstStyle/>
          <a:p>
            <a:r>
              <a:rPr lang="en-US" sz="2400" dirty="0" smtClean="0"/>
              <a:t>Extension of Pew Research</a:t>
            </a:r>
          </a:p>
          <a:p>
            <a:endParaRPr lang="en-US" sz="2400" dirty="0"/>
          </a:p>
          <a:p>
            <a:r>
              <a:rPr lang="en-US" sz="2400" dirty="0" smtClean="0"/>
              <a:t>Protecting Religious Freedom Advances other Social Goods</a:t>
            </a:r>
          </a:p>
          <a:p>
            <a:endParaRPr lang="en-US" sz="2400" dirty="0"/>
          </a:p>
          <a:p>
            <a:r>
              <a:rPr lang="en-US" sz="2400" dirty="0" smtClean="0"/>
              <a:t>Empirical Research underscores the importance of religious freedom</a:t>
            </a:r>
            <a:endParaRPr lang="en-US" sz="2400" dirty="0"/>
          </a:p>
        </p:txBody>
      </p:sp>
      <p:pic>
        <p:nvPicPr>
          <p:cNvPr id="1027" name="Picture 3" descr="C:\Users\beyrichj\Desktop\Scan001.JPG"/>
          <p:cNvPicPr>
            <a:picLocks noChangeAspect="1" noChangeArrowheads="1"/>
          </p:cNvPicPr>
          <p:nvPr/>
        </p:nvPicPr>
        <p:blipFill rotWithShape="1">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27700" t="4482" r="2923" b="14942"/>
          <a:stretch/>
        </p:blipFill>
        <p:spPr bwMode="auto">
          <a:xfrm>
            <a:off x="4079800" y="533400"/>
            <a:ext cx="3921199" cy="5863374"/>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74908020"/>
      </p:ext>
    </p:extLst>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35194" y="228600"/>
            <a:ext cx="8991600" cy="838200"/>
          </a:xfrm>
        </p:spPr>
        <p:txBody>
          <a:bodyPr/>
          <a:lstStyle/>
          <a:p>
            <a:r>
              <a:rPr lang="en-US" dirty="0" smtClean="0"/>
              <a:t>Religious Freedom Correlations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005348" y="1071716"/>
            <a:ext cx="7310437" cy="515269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4" name="TextBox 3"/>
          <p:cNvSpPr txBox="1"/>
          <p:nvPr/>
        </p:nvSpPr>
        <p:spPr>
          <a:xfrm>
            <a:off x="1066800" y="6318750"/>
            <a:ext cx="7034746" cy="369332"/>
          </a:xfrm>
          <a:prstGeom prst="rect">
            <a:avLst/>
          </a:prstGeom>
          <a:noFill/>
        </p:spPr>
        <p:txBody>
          <a:bodyPr wrap="none" rtlCol="0">
            <a:spAutoFit/>
          </a:bodyPr>
          <a:lstStyle/>
          <a:p>
            <a:r>
              <a:rPr lang="en-US" dirty="0" smtClean="0">
                <a:solidFill>
                  <a:srgbClr val="FFE69F"/>
                </a:solidFill>
              </a:rPr>
              <a:t>Brian J. Grim and Roger Finke, </a:t>
            </a:r>
            <a:r>
              <a:rPr lang="en-US" i="1" dirty="0" smtClean="0">
                <a:solidFill>
                  <a:srgbClr val="FFE69F"/>
                </a:solidFill>
              </a:rPr>
              <a:t>The Price of Freedom Denied  </a:t>
            </a:r>
            <a:r>
              <a:rPr lang="en-US" dirty="0" smtClean="0">
                <a:solidFill>
                  <a:srgbClr val="FFE69F"/>
                </a:solidFill>
              </a:rPr>
              <a:t>(2011) 206</a:t>
            </a:r>
            <a:endParaRPr lang="en-US" dirty="0">
              <a:solidFill>
                <a:srgbClr val="FFE69F"/>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3020579"/>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164</TotalTime>
  <Words>1247</Words>
  <Application>Microsoft Macintosh PowerPoint</Application>
  <PresentationFormat>On-screen Show (4:3)</PresentationFormat>
  <Paragraphs>255</Paragraphs>
  <Slides>33</Slides>
  <Notes>12</Notes>
  <HiddenSlides>0</HiddenSlides>
  <MMClips>0</MMClips>
  <ScaleCrop>false</ScaleCrop>
  <HeadingPairs>
    <vt:vector size="4" baseType="variant">
      <vt:variant>
        <vt:lpstr>Design Template</vt:lpstr>
      </vt:variant>
      <vt:variant>
        <vt:i4>1</vt:i4>
      </vt:variant>
      <vt:variant>
        <vt:lpstr>Slide Titles</vt:lpstr>
      </vt:variant>
      <vt:variant>
        <vt:i4>33</vt:i4>
      </vt:variant>
    </vt:vector>
  </HeadingPairs>
  <TitlesOfParts>
    <vt:vector size="34" baseType="lpstr">
      <vt:lpstr>Apex</vt:lpstr>
      <vt:lpstr>Current Developments  in International Religious Freedom</vt:lpstr>
      <vt:lpstr>Global Trends</vt:lpstr>
      <vt:lpstr>Constitutional Status of Religious Freedom Worldwide</vt:lpstr>
      <vt:lpstr>Global Persecution</vt:lpstr>
      <vt:lpstr>Global Restrictions on Religion</vt:lpstr>
      <vt:lpstr>Religious Restrictions in  Twenty-five Largest Countries</vt:lpstr>
      <vt:lpstr>Elder Dallin H. Oaks BYU-Idaho</vt:lpstr>
      <vt:lpstr>New Empirical Research</vt:lpstr>
      <vt:lpstr>Religious Freedom Correlations</vt:lpstr>
      <vt:lpstr>Government Restrictions on Religion are the Strongest Causal Factor Explaining Religious Violence in Society</vt:lpstr>
      <vt:lpstr>Grim-Finke Violence Cycle</vt:lpstr>
      <vt:lpstr>Slide 12</vt:lpstr>
      <vt:lpstr>Key Issues</vt:lpstr>
      <vt:lpstr> Right to Conscientious Objection</vt:lpstr>
      <vt:lpstr>Two Views of the Place of Conscientious Activity  in Legal Orders</vt:lpstr>
      <vt:lpstr>Slide 16</vt:lpstr>
      <vt:lpstr>Religious Autonomy</vt:lpstr>
      <vt:lpstr>Layers of the Autonomy Issue</vt:lpstr>
      <vt:lpstr>Decided Cases</vt:lpstr>
      <vt:lpstr>Professor Gerhard Robbers</vt:lpstr>
      <vt:lpstr>Defamation of Religion</vt:lpstr>
      <vt:lpstr>The Challenge of Protecting Religious Sensitivities</vt:lpstr>
      <vt:lpstr>Defamation of Religion Resolutions</vt:lpstr>
      <vt:lpstr>Human Rights Commission/Council Votes</vt:lpstr>
      <vt:lpstr>General Assembly Votes</vt:lpstr>
      <vt:lpstr>Basic Problems with  Defamation of Religion </vt:lpstr>
      <vt:lpstr>Practical Problems with  Defamation of Religion Resolutions</vt:lpstr>
      <vt:lpstr>Religion in the Public Square</vt:lpstr>
      <vt:lpstr>Elder Quentin L. Cook</vt:lpstr>
      <vt:lpstr>Sports Analogy</vt:lpstr>
      <vt:lpstr>Cougar Club Basic Levels</vt:lpstr>
      <vt:lpstr>Cougar Club Legacy</vt:lpstr>
      <vt:lpstr>Constitutional and Legal Impacts</vt:lpstr>
    </vt:vector>
  </TitlesOfParts>
  <Company>BYU LAW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Empirical Foundations of Religious Freedom</dc:title>
  <dc:creator>durhamc</dc:creator>
  <cp:lastModifiedBy>Robert Smith</cp:lastModifiedBy>
  <cp:revision>16</cp:revision>
  <dcterms:created xsi:type="dcterms:W3CDTF">2011-03-03T20:24:41Z</dcterms:created>
  <dcterms:modified xsi:type="dcterms:W3CDTF">2011-03-03T20:25:05Z</dcterms:modified>
</cp:coreProperties>
</file>